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8288000" cy="10287000"/>
  <p:notesSz cx="6858000" cy="9144000"/>
  <p:embeddedFontLst>
    <p:embeddedFont>
      <p:font typeface="Antonio" panose="020B0604020202020204" charset="0"/>
      <p:regular r:id="rId11"/>
    </p:embeddedFont>
    <p:embeddedFont>
      <p:font typeface="Antonio Bold" panose="020B0604020202020204" charset="0"/>
      <p:regular r:id="rId12"/>
    </p:embeddedFont>
    <p:embeddedFont>
      <p:font typeface="Calibri" panose="020F0502020204030204" pitchFamily="34" charset="0"/>
      <p:regular r:id="rId13"/>
      <p:bold r:id="rId14"/>
      <p:italic r:id="rId15"/>
      <p:boldItalic r:id="rId16"/>
    </p:embeddedFont>
    <p:embeddedFont>
      <p:font typeface="Noto Sans" panose="020B0502040504020204" pitchFamily="34" charset="0"/>
      <p:regular r:id="rId17"/>
    </p:embeddedFont>
    <p:embeddedFont>
      <p:font typeface="Noto Sans Bold" panose="020B0802040504020204" charset="0"/>
      <p:regular r:id="rId18"/>
    </p:embeddedFont>
    <p:embeddedFont>
      <p:font typeface="Palanquin" panose="020B0604020202020204" charset="0"/>
      <p:regular r:id="rId1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2" d="100"/>
          <a:sy n="72" d="100"/>
        </p:scale>
        <p:origin x="654" y="6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3.fntdata"/><Relationship Id="rId18" Type="http://schemas.openxmlformats.org/officeDocument/2006/relationships/font" Target="fonts/font8.fntdata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font" Target="fonts/font2.fntdata"/><Relationship Id="rId17" Type="http://schemas.openxmlformats.org/officeDocument/2006/relationships/font" Target="fonts/font7.fntdata"/><Relationship Id="rId2" Type="http://schemas.openxmlformats.org/officeDocument/2006/relationships/slide" Target="slides/slide1.xml"/><Relationship Id="rId16" Type="http://schemas.openxmlformats.org/officeDocument/2006/relationships/font" Target="fonts/font6.fntdata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font" Target="fonts/font5.fntdata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9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4.fntdata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Layout" Target="../slideLayouts/slideLayout7.xml"/><Relationship Id="rId1" Type="http://schemas.openxmlformats.org/officeDocument/2006/relationships/video" Target="https://www.youtube.com/embed/DdpwUQfgHpY?feature=oembed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sv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png"/><Relationship Id="rId5" Type="http://schemas.openxmlformats.org/officeDocument/2006/relationships/image" Target="../media/image19.jpeg"/><Relationship Id="rId4" Type="http://schemas.openxmlformats.org/officeDocument/2006/relationships/image" Target="../media/image1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44B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6158035" y="0"/>
            <a:ext cx="12129965" cy="10287000"/>
          </a:xfrm>
          <a:custGeom>
            <a:avLst/>
            <a:gdLst/>
            <a:ahLst/>
            <a:cxnLst/>
            <a:rect l="l" t="t" r="r" b="b"/>
            <a:pathLst>
              <a:path w="12129965" h="10287000">
                <a:moveTo>
                  <a:pt x="0" y="0"/>
                </a:moveTo>
                <a:lnTo>
                  <a:pt x="12129965" y="0"/>
                </a:lnTo>
                <a:lnTo>
                  <a:pt x="12129965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6537" r="-6537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-4564203" y="0"/>
            <a:ext cx="11319155" cy="10287079"/>
          </a:xfrm>
          <a:custGeom>
            <a:avLst/>
            <a:gdLst/>
            <a:ahLst/>
            <a:cxnLst/>
            <a:rect l="l" t="t" r="r" b="b"/>
            <a:pathLst>
              <a:path w="11319155" h="10287079">
                <a:moveTo>
                  <a:pt x="0" y="0"/>
                </a:moveTo>
                <a:lnTo>
                  <a:pt x="11319156" y="0"/>
                </a:lnTo>
                <a:lnTo>
                  <a:pt x="11319156" y="10287079"/>
                </a:lnTo>
                <a:lnTo>
                  <a:pt x="0" y="1028707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r="-42280"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140368" y="4120934"/>
            <a:ext cx="5537056" cy="2045132"/>
          </a:xfrm>
          <a:custGeom>
            <a:avLst/>
            <a:gdLst/>
            <a:ahLst/>
            <a:cxnLst/>
            <a:rect l="l" t="t" r="r" b="b"/>
            <a:pathLst>
              <a:path w="5537056" h="2045132">
                <a:moveTo>
                  <a:pt x="0" y="0"/>
                </a:moveTo>
                <a:lnTo>
                  <a:pt x="5537055" y="0"/>
                </a:lnTo>
                <a:lnTo>
                  <a:pt x="5537055" y="2045132"/>
                </a:lnTo>
                <a:lnTo>
                  <a:pt x="0" y="204513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r="-7188"/>
            </a:stretch>
          </a:blipFill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nline Media 1" title="Schuylkill United Way - 2027 Campaign Video: This Is What Hope Looks Like">
            <a:hlinkClick r:id="" action="ppaction://media"/>
            <a:extLst>
              <a:ext uri="{FF2B5EF4-FFF2-40B4-BE49-F238E27FC236}">
                <a16:creationId xmlns:a16="http://schemas.microsoft.com/office/drawing/2014/main" id="{2751B237-A82C-440E-8964-8A00B35DB438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228600" y="106299"/>
            <a:ext cx="17830800" cy="1007440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301557" cy="10287000"/>
          </a:xfrm>
          <a:custGeom>
            <a:avLst/>
            <a:gdLst/>
            <a:ahLst/>
            <a:cxnLst/>
            <a:rect l="l" t="t" r="r" b="b"/>
            <a:pathLst>
              <a:path w="18301557" h="10287000">
                <a:moveTo>
                  <a:pt x="0" y="0"/>
                </a:moveTo>
                <a:lnTo>
                  <a:pt x="18301557" y="0"/>
                </a:lnTo>
                <a:lnTo>
                  <a:pt x="18301557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2890703" y="0"/>
            <a:ext cx="15725179" cy="10287000"/>
          </a:xfrm>
          <a:custGeom>
            <a:avLst/>
            <a:gdLst/>
            <a:ahLst/>
            <a:cxnLst/>
            <a:rect l="l" t="t" r="r" b="b"/>
            <a:pathLst>
              <a:path w="15725179" h="10287000">
                <a:moveTo>
                  <a:pt x="0" y="0"/>
                </a:moveTo>
                <a:lnTo>
                  <a:pt x="15725179" y="0"/>
                </a:lnTo>
                <a:lnTo>
                  <a:pt x="15725179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1108"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294727" y="2455423"/>
            <a:ext cx="1830191" cy="1830191"/>
          </a:xfrm>
          <a:custGeom>
            <a:avLst/>
            <a:gdLst/>
            <a:ahLst/>
            <a:cxnLst/>
            <a:rect l="l" t="t" r="r" b="b"/>
            <a:pathLst>
              <a:path w="1830191" h="1830191">
                <a:moveTo>
                  <a:pt x="0" y="0"/>
                </a:moveTo>
                <a:lnTo>
                  <a:pt x="1830191" y="0"/>
                </a:lnTo>
                <a:lnTo>
                  <a:pt x="1830191" y="1830191"/>
                </a:lnTo>
                <a:lnTo>
                  <a:pt x="0" y="183019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294727" y="4190364"/>
            <a:ext cx="2196554" cy="18110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279"/>
              </a:lnSpc>
            </a:pPr>
            <a:r>
              <a:rPr lang="en-US" sz="5199">
                <a:solidFill>
                  <a:srgbClr val="FFFFFF"/>
                </a:solidFill>
                <a:latin typeface="Antonio"/>
                <a:ea typeface="Antonio"/>
                <a:cs typeface="Antonio"/>
                <a:sym typeface="Antonio"/>
              </a:rPr>
              <a:t>Partner </a:t>
            </a:r>
          </a:p>
          <a:p>
            <a:pPr algn="l">
              <a:lnSpc>
                <a:spcPts val="7279"/>
              </a:lnSpc>
            </a:pPr>
            <a:r>
              <a:rPr lang="en-US" sz="5199">
                <a:solidFill>
                  <a:srgbClr val="FFFFFF"/>
                </a:solidFill>
                <a:latin typeface="Antonio"/>
                <a:ea typeface="Antonio"/>
                <a:cs typeface="Antonio"/>
                <a:sym typeface="Antonio"/>
              </a:rPr>
              <a:t>Agencies</a:t>
            </a:r>
          </a:p>
        </p:txBody>
      </p:sp>
      <p:sp>
        <p:nvSpPr>
          <p:cNvPr id="6" name="Freeform 6"/>
          <p:cNvSpPr/>
          <p:nvPr/>
        </p:nvSpPr>
        <p:spPr>
          <a:xfrm>
            <a:off x="348835" y="6001386"/>
            <a:ext cx="2088339" cy="140963"/>
          </a:xfrm>
          <a:custGeom>
            <a:avLst/>
            <a:gdLst/>
            <a:ahLst/>
            <a:cxnLst/>
            <a:rect l="l" t="t" r="r" b="b"/>
            <a:pathLst>
              <a:path w="2088339" h="140963">
                <a:moveTo>
                  <a:pt x="0" y="0"/>
                </a:moveTo>
                <a:lnTo>
                  <a:pt x="2088339" y="0"/>
                </a:lnTo>
                <a:lnTo>
                  <a:pt x="2088339" y="140963"/>
                </a:lnTo>
                <a:lnTo>
                  <a:pt x="0" y="14096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7803665" cy="10287000"/>
          </a:xfrm>
          <a:custGeom>
            <a:avLst/>
            <a:gdLst/>
            <a:ahLst/>
            <a:cxnLst/>
            <a:rect l="l" t="t" r="r" b="b"/>
            <a:pathLst>
              <a:path w="7803665" h="10287000">
                <a:moveTo>
                  <a:pt x="0" y="0"/>
                </a:moveTo>
                <a:lnTo>
                  <a:pt x="7803665" y="0"/>
                </a:lnTo>
                <a:lnTo>
                  <a:pt x="7803665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9850" t="-9613" r="-8025" b="-9613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8159708" y="0"/>
            <a:ext cx="10128292" cy="10310253"/>
          </a:xfrm>
          <a:custGeom>
            <a:avLst/>
            <a:gdLst/>
            <a:ahLst/>
            <a:cxnLst/>
            <a:rect l="l" t="t" r="r" b="b"/>
            <a:pathLst>
              <a:path w="10128292" h="10310253">
                <a:moveTo>
                  <a:pt x="0" y="0"/>
                </a:moveTo>
                <a:lnTo>
                  <a:pt x="10128292" y="0"/>
                </a:lnTo>
                <a:lnTo>
                  <a:pt x="10128292" y="10310253"/>
                </a:lnTo>
                <a:lnTo>
                  <a:pt x="0" y="1031025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6307" t="-8261" b="-30980"/>
            </a:stretch>
          </a:blipFill>
        </p:spPr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8611808" cy="10287000"/>
          </a:xfrm>
          <a:custGeom>
            <a:avLst/>
            <a:gdLst/>
            <a:ahLst/>
            <a:cxnLst/>
            <a:rect l="l" t="t" r="r" b="b"/>
            <a:pathLst>
              <a:path w="8611808" h="10287000">
                <a:moveTo>
                  <a:pt x="0" y="0"/>
                </a:moveTo>
                <a:lnTo>
                  <a:pt x="8611808" y="0"/>
                </a:lnTo>
                <a:lnTo>
                  <a:pt x="8611808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8135" r="-11317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8848625" y="0"/>
            <a:ext cx="9439375" cy="10287000"/>
          </a:xfrm>
          <a:custGeom>
            <a:avLst/>
            <a:gdLst/>
            <a:ahLst/>
            <a:cxnLst/>
            <a:rect l="l" t="t" r="r" b="b"/>
            <a:pathLst>
              <a:path w="9439375" h="10287000">
                <a:moveTo>
                  <a:pt x="0" y="0"/>
                </a:moveTo>
                <a:lnTo>
                  <a:pt x="9439375" y="0"/>
                </a:lnTo>
                <a:lnTo>
                  <a:pt x="9439375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43606" t="-19251" r="-29672"/>
            </a:stretch>
          </a:blipFill>
        </p:spPr>
      </p:sp>
      <p:grpSp>
        <p:nvGrpSpPr>
          <p:cNvPr id="4" name="Group 4"/>
          <p:cNvGrpSpPr/>
          <p:nvPr/>
        </p:nvGrpSpPr>
        <p:grpSpPr>
          <a:xfrm>
            <a:off x="14398597" y="7235120"/>
            <a:ext cx="3889403" cy="3118555"/>
            <a:chOff x="0" y="0"/>
            <a:chExt cx="5185871" cy="4158074"/>
          </a:xfrm>
        </p:grpSpPr>
        <p:grpSp>
          <p:nvGrpSpPr>
            <p:cNvPr id="5" name="Group 5"/>
            <p:cNvGrpSpPr/>
            <p:nvPr/>
          </p:nvGrpSpPr>
          <p:grpSpPr>
            <a:xfrm>
              <a:off x="310115" y="2925715"/>
              <a:ext cx="555321" cy="555321"/>
              <a:chOff x="0" y="0"/>
              <a:chExt cx="812800" cy="812800"/>
            </a:xfrm>
          </p:grpSpPr>
          <p:sp>
            <p:nvSpPr>
              <p:cNvPr id="6" name="Freeform 6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id="7" name="TextBox 7"/>
              <p:cNvSpPr txBox="1"/>
              <p:nvPr/>
            </p:nvSpPr>
            <p:spPr>
              <a:xfrm>
                <a:off x="76200" y="28575"/>
                <a:ext cx="660400" cy="70802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sp>
          <p:nvSpPr>
            <p:cNvPr id="8" name="Freeform 8"/>
            <p:cNvSpPr/>
            <p:nvPr/>
          </p:nvSpPr>
          <p:spPr>
            <a:xfrm>
              <a:off x="0" y="0"/>
              <a:ext cx="5185871" cy="4158074"/>
            </a:xfrm>
            <a:custGeom>
              <a:avLst/>
              <a:gdLst/>
              <a:ahLst/>
              <a:cxnLst/>
              <a:rect l="l" t="t" r="r" b="b"/>
              <a:pathLst>
                <a:path w="5185871" h="4158074">
                  <a:moveTo>
                    <a:pt x="0" y="0"/>
                  </a:moveTo>
                  <a:lnTo>
                    <a:pt x="5185871" y="0"/>
                  </a:lnTo>
                  <a:lnTo>
                    <a:pt x="5185871" y="4158074"/>
                  </a:lnTo>
                  <a:lnTo>
                    <a:pt x="0" y="415807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b="-3308"/>
              </a:stretch>
            </a:blipFill>
          </p:spPr>
        </p:sp>
      </p:grpSp>
      <p:pic>
        <p:nvPicPr>
          <p:cNvPr id="9" name="Picture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568602" y="5711247"/>
            <a:ext cx="1381396" cy="1877147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6394037" y="-751038"/>
            <a:ext cx="12404426" cy="12404426"/>
            <a:chOff x="0" y="0"/>
            <a:chExt cx="16539235" cy="16539235"/>
          </a:xfrm>
        </p:grpSpPr>
        <p:grpSp>
          <p:nvGrpSpPr>
            <p:cNvPr id="3" name="Group 3"/>
            <p:cNvGrpSpPr/>
            <p:nvPr/>
          </p:nvGrpSpPr>
          <p:grpSpPr>
            <a:xfrm>
              <a:off x="0" y="0"/>
              <a:ext cx="16539235" cy="16539235"/>
              <a:chOff x="0" y="0"/>
              <a:chExt cx="812800" cy="812800"/>
            </a:xfrm>
          </p:grpSpPr>
          <p:sp>
            <p:nvSpPr>
              <p:cNvPr id="4" name="Freeform 4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ln w="76200" cap="sq">
                <a:solidFill>
                  <a:srgbClr val="5082F0"/>
                </a:solidFill>
                <a:prstDash val="solid"/>
                <a:miter/>
              </a:ln>
            </p:spPr>
          </p:sp>
          <p:sp>
            <p:nvSpPr>
              <p:cNvPr id="5" name="TextBox 5"/>
              <p:cNvSpPr txBox="1"/>
              <p:nvPr/>
            </p:nvSpPr>
            <p:spPr>
              <a:xfrm>
                <a:off x="76200" y="28575"/>
                <a:ext cx="660400" cy="70802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grpSp>
          <p:nvGrpSpPr>
            <p:cNvPr id="6" name="Group 6"/>
            <p:cNvGrpSpPr/>
            <p:nvPr/>
          </p:nvGrpSpPr>
          <p:grpSpPr>
            <a:xfrm>
              <a:off x="648481" y="648481"/>
              <a:ext cx="15242273" cy="15242273"/>
              <a:chOff x="0" y="0"/>
              <a:chExt cx="812800" cy="812800"/>
            </a:xfrm>
          </p:grpSpPr>
          <p:sp>
            <p:nvSpPr>
              <p:cNvPr id="7" name="Freeform 7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ln w="161925" cap="sq">
                <a:solidFill>
                  <a:srgbClr val="5082F0"/>
                </a:solidFill>
                <a:prstDash val="solid"/>
                <a:miter/>
              </a:ln>
            </p:spPr>
          </p:sp>
          <p:sp>
            <p:nvSpPr>
              <p:cNvPr id="8" name="TextBox 8"/>
              <p:cNvSpPr txBox="1"/>
              <p:nvPr/>
            </p:nvSpPr>
            <p:spPr>
              <a:xfrm>
                <a:off x="76200" y="28575"/>
                <a:ext cx="660400" cy="70802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grpSp>
          <p:nvGrpSpPr>
            <p:cNvPr id="9" name="Group 9"/>
            <p:cNvGrpSpPr/>
            <p:nvPr/>
          </p:nvGrpSpPr>
          <p:grpSpPr>
            <a:xfrm>
              <a:off x="1312280" y="1312280"/>
              <a:ext cx="13914674" cy="13914674"/>
              <a:chOff x="0" y="0"/>
              <a:chExt cx="812800" cy="812800"/>
            </a:xfrm>
          </p:grpSpPr>
          <p:sp>
            <p:nvSpPr>
              <p:cNvPr id="10" name="Freeform 10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21296B"/>
              </a:solidFill>
            </p:spPr>
          </p:sp>
          <p:sp>
            <p:nvSpPr>
              <p:cNvPr id="11" name="TextBox 11"/>
              <p:cNvSpPr txBox="1"/>
              <p:nvPr/>
            </p:nvSpPr>
            <p:spPr>
              <a:xfrm>
                <a:off x="76200" y="28575"/>
                <a:ext cx="660400" cy="70802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grpSp>
          <p:nvGrpSpPr>
            <p:cNvPr id="12" name="Group 12"/>
            <p:cNvGrpSpPr/>
            <p:nvPr/>
          </p:nvGrpSpPr>
          <p:grpSpPr>
            <a:xfrm>
              <a:off x="1867393" y="1867393"/>
              <a:ext cx="12804449" cy="12804449"/>
              <a:chOff x="0" y="0"/>
              <a:chExt cx="812800" cy="812800"/>
            </a:xfrm>
          </p:grpSpPr>
          <p:sp>
            <p:nvSpPr>
              <p:cNvPr id="13" name="Freeform 13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ln w="161925" cap="sq">
                <a:solidFill>
                  <a:srgbClr val="0044B5"/>
                </a:solidFill>
                <a:prstDash val="solid"/>
                <a:miter/>
              </a:ln>
            </p:spPr>
          </p:sp>
          <p:sp>
            <p:nvSpPr>
              <p:cNvPr id="14" name="TextBox 14"/>
              <p:cNvSpPr txBox="1"/>
              <p:nvPr/>
            </p:nvSpPr>
            <p:spPr>
              <a:xfrm>
                <a:off x="76200" y="28575"/>
                <a:ext cx="660400" cy="70802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grpSp>
          <p:nvGrpSpPr>
            <p:cNvPr id="15" name="Group 15"/>
            <p:cNvGrpSpPr/>
            <p:nvPr/>
          </p:nvGrpSpPr>
          <p:grpSpPr>
            <a:xfrm>
              <a:off x="2640991" y="2640991"/>
              <a:ext cx="11257253" cy="11257253"/>
              <a:chOff x="0" y="0"/>
              <a:chExt cx="812800" cy="812800"/>
            </a:xfrm>
          </p:grpSpPr>
          <p:sp>
            <p:nvSpPr>
              <p:cNvPr id="16" name="Freeform 16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ln w="95250" cap="sq">
                <a:solidFill>
                  <a:srgbClr val="0044B5"/>
                </a:solidFill>
                <a:prstDash val="solid"/>
                <a:miter/>
              </a:ln>
            </p:spPr>
          </p:sp>
          <p:sp>
            <p:nvSpPr>
              <p:cNvPr id="17" name="TextBox 17"/>
              <p:cNvSpPr txBox="1"/>
              <p:nvPr/>
            </p:nvSpPr>
            <p:spPr>
              <a:xfrm>
                <a:off x="76200" y="28575"/>
                <a:ext cx="660400" cy="70802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</p:grpSp>
      <p:pic>
        <p:nvPicPr>
          <p:cNvPr id="18" name="Picture 1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69847" y="2361302"/>
            <a:ext cx="1421724" cy="1128403"/>
          </a:xfrm>
          <a:prstGeom prst="rect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69847" y="4030238"/>
            <a:ext cx="1421724" cy="1128403"/>
          </a:xfrm>
          <a:prstGeom prst="rect">
            <a:avLst/>
          </a:prstGeom>
        </p:spPr>
      </p:pic>
      <p:pic>
        <p:nvPicPr>
          <p:cNvPr id="20" name="Picture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69847" y="6380899"/>
            <a:ext cx="1421724" cy="1128403"/>
          </a:xfrm>
          <a:prstGeom prst="rect">
            <a:avLst/>
          </a:prstGeom>
        </p:spPr>
      </p:pic>
      <p:grpSp>
        <p:nvGrpSpPr>
          <p:cNvPr id="21" name="Group 21"/>
          <p:cNvGrpSpPr/>
          <p:nvPr/>
        </p:nvGrpSpPr>
        <p:grpSpPr>
          <a:xfrm>
            <a:off x="-109603" y="1514815"/>
            <a:ext cx="3889387" cy="7872720"/>
            <a:chOff x="0" y="0"/>
            <a:chExt cx="3267066" cy="6613045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3267066" cy="6613045"/>
            </a:xfrm>
            <a:custGeom>
              <a:avLst/>
              <a:gdLst/>
              <a:ahLst/>
              <a:cxnLst/>
              <a:rect l="l" t="t" r="r" b="b"/>
              <a:pathLst>
                <a:path w="3267066" h="6613045">
                  <a:moveTo>
                    <a:pt x="3267066" y="3306523"/>
                  </a:moveTo>
                  <a:cubicBezTo>
                    <a:pt x="3267066" y="5132662"/>
                    <a:pt x="1804348" y="6613045"/>
                    <a:pt x="0" y="6613045"/>
                  </a:cubicBezTo>
                  <a:lnTo>
                    <a:pt x="0" y="0"/>
                  </a:lnTo>
                  <a:cubicBezTo>
                    <a:pt x="1804348" y="0"/>
                    <a:pt x="3267066" y="1480383"/>
                    <a:pt x="3267066" y="3306523"/>
                  </a:cubicBezTo>
                  <a:close/>
                </a:path>
              </a:pathLst>
            </a:custGeom>
            <a:blipFill>
              <a:blip r:embed="rId5"/>
              <a:stretch>
                <a:fillRect l="-25905" r="-25905"/>
              </a:stretch>
            </a:blipFill>
          </p:spPr>
        </p:sp>
      </p:grpSp>
      <p:sp>
        <p:nvSpPr>
          <p:cNvPr id="23" name="Freeform 23"/>
          <p:cNvSpPr/>
          <p:nvPr/>
        </p:nvSpPr>
        <p:spPr>
          <a:xfrm>
            <a:off x="14894536" y="8927759"/>
            <a:ext cx="3219060" cy="1134361"/>
          </a:xfrm>
          <a:custGeom>
            <a:avLst/>
            <a:gdLst/>
            <a:ahLst/>
            <a:cxnLst/>
            <a:rect l="l" t="t" r="r" b="b"/>
            <a:pathLst>
              <a:path w="3219060" h="1134361">
                <a:moveTo>
                  <a:pt x="0" y="0"/>
                </a:moveTo>
                <a:lnTo>
                  <a:pt x="3219060" y="0"/>
                </a:lnTo>
                <a:lnTo>
                  <a:pt x="3219060" y="1134361"/>
                </a:lnTo>
                <a:lnTo>
                  <a:pt x="0" y="1134361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24" name="TextBox 24"/>
          <p:cNvSpPr txBox="1"/>
          <p:nvPr/>
        </p:nvSpPr>
        <p:spPr>
          <a:xfrm>
            <a:off x="5436403" y="651708"/>
            <a:ext cx="10387806" cy="12452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421"/>
              </a:lnSpc>
            </a:pPr>
            <a:r>
              <a:rPr lang="en-US" sz="9146" b="1" spc="-283">
                <a:solidFill>
                  <a:srgbClr val="004485"/>
                </a:solidFill>
                <a:latin typeface="Antonio Bold"/>
                <a:ea typeface="Antonio Bold"/>
                <a:cs typeface="Antonio Bold"/>
                <a:sym typeface="Antonio Bold"/>
              </a:rPr>
              <a:t>SUW CAMPAIGN </a:t>
            </a:r>
            <a:r>
              <a:rPr lang="en-US" sz="9146" b="1" spc="-283">
                <a:solidFill>
                  <a:srgbClr val="F47925"/>
                </a:solidFill>
                <a:latin typeface="Antonio Bold"/>
                <a:ea typeface="Antonio Bold"/>
                <a:cs typeface="Antonio Bold"/>
                <a:sym typeface="Antonio Bold"/>
              </a:rPr>
              <a:t>FACTS  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8945807" y="2593716"/>
            <a:ext cx="9167788" cy="55171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207"/>
              </a:lnSpc>
            </a:pPr>
            <a:r>
              <a:rPr lang="en-US" sz="5642" spc="16">
                <a:solidFill>
                  <a:srgbClr val="004485"/>
                </a:solidFill>
                <a:latin typeface="Palanquin"/>
                <a:ea typeface="Palanquin"/>
                <a:cs typeface="Palanquin"/>
                <a:sym typeface="Palanquin"/>
              </a:rPr>
              <a:t>Goal:  $1,190,000</a:t>
            </a:r>
          </a:p>
          <a:p>
            <a:pPr algn="l">
              <a:lnSpc>
                <a:spcPts val="6207"/>
              </a:lnSpc>
            </a:pPr>
            <a:endParaRPr lang="en-US" sz="5642" spc="16">
              <a:solidFill>
                <a:srgbClr val="004485"/>
              </a:solidFill>
              <a:latin typeface="Palanquin"/>
              <a:ea typeface="Palanquin"/>
              <a:cs typeface="Palanquin"/>
              <a:sym typeface="Palanquin"/>
            </a:endParaRPr>
          </a:p>
          <a:p>
            <a:pPr algn="l">
              <a:lnSpc>
                <a:spcPts val="6207"/>
              </a:lnSpc>
            </a:pPr>
            <a:r>
              <a:rPr lang="en-US" sz="5642" spc="16">
                <a:solidFill>
                  <a:srgbClr val="004485"/>
                </a:solidFill>
                <a:latin typeface="Palanquin"/>
                <a:ea typeface="Palanquin"/>
                <a:cs typeface="Palanquin"/>
                <a:sym typeface="Palanquin"/>
              </a:rPr>
              <a:t>65% of donations come </a:t>
            </a:r>
          </a:p>
          <a:p>
            <a:pPr algn="l">
              <a:lnSpc>
                <a:spcPts val="6207"/>
              </a:lnSpc>
            </a:pPr>
            <a:r>
              <a:rPr lang="en-US" sz="5642" spc="16">
                <a:solidFill>
                  <a:srgbClr val="004485"/>
                </a:solidFill>
                <a:latin typeface="Palanquin"/>
                <a:ea typeface="Palanquin"/>
                <a:cs typeface="Palanquin"/>
                <a:sym typeface="Palanquin"/>
              </a:rPr>
              <a:t>   from individuals</a:t>
            </a:r>
          </a:p>
          <a:p>
            <a:pPr algn="l">
              <a:lnSpc>
                <a:spcPts val="6207"/>
              </a:lnSpc>
            </a:pPr>
            <a:endParaRPr lang="en-US" sz="5642" spc="16">
              <a:solidFill>
                <a:srgbClr val="004485"/>
              </a:solidFill>
              <a:latin typeface="Palanquin"/>
              <a:ea typeface="Palanquin"/>
              <a:cs typeface="Palanquin"/>
              <a:sym typeface="Palanquin"/>
            </a:endParaRPr>
          </a:p>
          <a:p>
            <a:pPr algn="l">
              <a:lnSpc>
                <a:spcPts val="6207"/>
              </a:lnSpc>
            </a:pPr>
            <a:r>
              <a:rPr lang="en-US" sz="5642" spc="16">
                <a:solidFill>
                  <a:srgbClr val="004485"/>
                </a:solidFill>
                <a:latin typeface="Palanquin"/>
                <a:ea typeface="Palanquin"/>
                <a:cs typeface="Palanquin"/>
                <a:sym typeface="Palanquin"/>
              </a:rPr>
              <a:t>98.5% of the money raised</a:t>
            </a:r>
          </a:p>
          <a:p>
            <a:pPr algn="l">
              <a:lnSpc>
                <a:spcPts val="6207"/>
              </a:lnSpc>
              <a:spcBef>
                <a:spcPct val="0"/>
              </a:spcBef>
            </a:pPr>
            <a:r>
              <a:rPr lang="en-US" sz="5642" spc="16">
                <a:solidFill>
                  <a:srgbClr val="004485"/>
                </a:solidFill>
                <a:latin typeface="Palanquin"/>
                <a:ea typeface="Palanquin"/>
                <a:cs typeface="Palanquin"/>
                <a:sym typeface="Palanquin"/>
              </a:rPr>
              <a:t>    stays in Schuylkill County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8534028" y="-1058713"/>
            <a:ext cx="12404426" cy="12404426"/>
            <a:chOff x="0" y="0"/>
            <a:chExt cx="16539235" cy="16539235"/>
          </a:xfrm>
        </p:grpSpPr>
        <p:grpSp>
          <p:nvGrpSpPr>
            <p:cNvPr id="3" name="Group 3"/>
            <p:cNvGrpSpPr/>
            <p:nvPr/>
          </p:nvGrpSpPr>
          <p:grpSpPr>
            <a:xfrm>
              <a:off x="0" y="0"/>
              <a:ext cx="16539235" cy="16539235"/>
              <a:chOff x="0" y="0"/>
              <a:chExt cx="812800" cy="812800"/>
            </a:xfrm>
          </p:grpSpPr>
          <p:sp>
            <p:nvSpPr>
              <p:cNvPr id="4" name="Freeform 4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ln w="76200" cap="sq">
                <a:solidFill>
                  <a:srgbClr val="F47925"/>
                </a:solidFill>
                <a:prstDash val="solid"/>
                <a:miter/>
              </a:ln>
            </p:spPr>
          </p:sp>
          <p:sp>
            <p:nvSpPr>
              <p:cNvPr id="5" name="TextBox 5"/>
              <p:cNvSpPr txBox="1"/>
              <p:nvPr/>
            </p:nvSpPr>
            <p:spPr>
              <a:xfrm>
                <a:off x="76200" y="28575"/>
                <a:ext cx="660400" cy="70802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grpSp>
          <p:nvGrpSpPr>
            <p:cNvPr id="6" name="Group 6"/>
            <p:cNvGrpSpPr/>
            <p:nvPr/>
          </p:nvGrpSpPr>
          <p:grpSpPr>
            <a:xfrm>
              <a:off x="648481" y="648481"/>
              <a:ext cx="15242273" cy="15242273"/>
              <a:chOff x="0" y="0"/>
              <a:chExt cx="812800" cy="812800"/>
            </a:xfrm>
          </p:grpSpPr>
          <p:sp>
            <p:nvSpPr>
              <p:cNvPr id="7" name="Freeform 7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ln w="161925" cap="sq">
                <a:solidFill>
                  <a:srgbClr val="F47925"/>
                </a:solidFill>
                <a:prstDash val="solid"/>
                <a:miter/>
              </a:ln>
            </p:spPr>
          </p:sp>
          <p:sp>
            <p:nvSpPr>
              <p:cNvPr id="8" name="TextBox 8"/>
              <p:cNvSpPr txBox="1"/>
              <p:nvPr/>
            </p:nvSpPr>
            <p:spPr>
              <a:xfrm>
                <a:off x="76200" y="28575"/>
                <a:ext cx="660400" cy="70802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grpSp>
          <p:nvGrpSpPr>
            <p:cNvPr id="9" name="Group 9"/>
            <p:cNvGrpSpPr/>
            <p:nvPr/>
          </p:nvGrpSpPr>
          <p:grpSpPr>
            <a:xfrm>
              <a:off x="1312280" y="1312280"/>
              <a:ext cx="13914674" cy="13914674"/>
              <a:chOff x="0" y="0"/>
              <a:chExt cx="812800" cy="812800"/>
            </a:xfrm>
          </p:grpSpPr>
          <p:sp>
            <p:nvSpPr>
              <p:cNvPr id="10" name="Freeform 10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BA00"/>
              </a:solidFill>
            </p:spPr>
          </p:sp>
          <p:sp>
            <p:nvSpPr>
              <p:cNvPr id="11" name="TextBox 11"/>
              <p:cNvSpPr txBox="1"/>
              <p:nvPr/>
            </p:nvSpPr>
            <p:spPr>
              <a:xfrm>
                <a:off x="76200" y="28575"/>
                <a:ext cx="660400" cy="70802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grpSp>
          <p:nvGrpSpPr>
            <p:cNvPr id="12" name="Group 12"/>
            <p:cNvGrpSpPr/>
            <p:nvPr/>
          </p:nvGrpSpPr>
          <p:grpSpPr>
            <a:xfrm>
              <a:off x="1867393" y="1867393"/>
              <a:ext cx="12804449" cy="12804449"/>
              <a:chOff x="0" y="0"/>
              <a:chExt cx="812800" cy="812800"/>
            </a:xfrm>
          </p:grpSpPr>
          <p:sp>
            <p:nvSpPr>
              <p:cNvPr id="13" name="Freeform 13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ln w="161925" cap="sq">
                <a:solidFill>
                  <a:srgbClr val="F47925"/>
                </a:solidFill>
                <a:prstDash val="solid"/>
                <a:miter/>
              </a:ln>
            </p:spPr>
          </p:sp>
          <p:sp>
            <p:nvSpPr>
              <p:cNvPr id="14" name="TextBox 14"/>
              <p:cNvSpPr txBox="1"/>
              <p:nvPr/>
            </p:nvSpPr>
            <p:spPr>
              <a:xfrm>
                <a:off x="76200" y="28575"/>
                <a:ext cx="660400" cy="70802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grpSp>
          <p:nvGrpSpPr>
            <p:cNvPr id="15" name="Group 15"/>
            <p:cNvGrpSpPr/>
            <p:nvPr/>
          </p:nvGrpSpPr>
          <p:grpSpPr>
            <a:xfrm>
              <a:off x="2640991" y="2640991"/>
              <a:ext cx="11257253" cy="11257253"/>
              <a:chOff x="0" y="0"/>
              <a:chExt cx="812800" cy="812800"/>
            </a:xfrm>
          </p:grpSpPr>
          <p:sp>
            <p:nvSpPr>
              <p:cNvPr id="16" name="Freeform 16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ln w="95250" cap="sq">
                <a:solidFill>
                  <a:srgbClr val="F47925"/>
                </a:solidFill>
                <a:prstDash val="solid"/>
                <a:miter/>
              </a:ln>
            </p:spPr>
          </p:sp>
          <p:sp>
            <p:nvSpPr>
              <p:cNvPr id="17" name="TextBox 17"/>
              <p:cNvSpPr txBox="1"/>
              <p:nvPr/>
            </p:nvSpPr>
            <p:spPr>
              <a:xfrm>
                <a:off x="76200" y="28575"/>
                <a:ext cx="660400" cy="70802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</p:grpSp>
      <p:sp>
        <p:nvSpPr>
          <p:cNvPr id="18" name="Freeform 18"/>
          <p:cNvSpPr/>
          <p:nvPr/>
        </p:nvSpPr>
        <p:spPr>
          <a:xfrm>
            <a:off x="1288654" y="1126039"/>
            <a:ext cx="15558292" cy="8607964"/>
          </a:xfrm>
          <a:custGeom>
            <a:avLst/>
            <a:gdLst/>
            <a:ahLst/>
            <a:cxnLst/>
            <a:rect l="l" t="t" r="r" b="b"/>
            <a:pathLst>
              <a:path w="15558292" h="8607964">
                <a:moveTo>
                  <a:pt x="0" y="0"/>
                </a:moveTo>
                <a:lnTo>
                  <a:pt x="15558292" y="0"/>
                </a:lnTo>
                <a:lnTo>
                  <a:pt x="15558292" y="8607963"/>
                </a:lnTo>
                <a:lnTo>
                  <a:pt x="0" y="860796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b="-35557"/>
            </a:stretch>
          </a:blipFill>
        </p:spPr>
      </p:sp>
      <p:sp>
        <p:nvSpPr>
          <p:cNvPr id="19" name="Freeform 19"/>
          <p:cNvSpPr/>
          <p:nvPr/>
        </p:nvSpPr>
        <p:spPr>
          <a:xfrm>
            <a:off x="15085554" y="2513504"/>
            <a:ext cx="2686164" cy="2484702"/>
          </a:xfrm>
          <a:custGeom>
            <a:avLst/>
            <a:gdLst/>
            <a:ahLst/>
            <a:cxnLst/>
            <a:rect l="l" t="t" r="r" b="b"/>
            <a:pathLst>
              <a:path w="2686164" h="2484702">
                <a:moveTo>
                  <a:pt x="0" y="0"/>
                </a:moveTo>
                <a:lnTo>
                  <a:pt x="2686165" y="0"/>
                </a:lnTo>
                <a:lnTo>
                  <a:pt x="2686165" y="2484702"/>
                </a:lnTo>
                <a:lnTo>
                  <a:pt x="0" y="248470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20" name="Freeform 20"/>
          <p:cNvSpPr/>
          <p:nvPr/>
        </p:nvSpPr>
        <p:spPr>
          <a:xfrm>
            <a:off x="12234384" y="2936479"/>
            <a:ext cx="2822595" cy="1129038"/>
          </a:xfrm>
          <a:custGeom>
            <a:avLst/>
            <a:gdLst/>
            <a:ahLst/>
            <a:cxnLst/>
            <a:rect l="l" t="t" r="r" b="b"/>
            <a:pathLst>
              <a:path w="2822595" h="1129038">
                <a:moveTo>
                  <a:pt x="0" y="0"/>
                </a:moveTo>
                <a:lnTo>
                  <a:pt x="2822595" y="0"/>
                </a:lnTo>
                <a:lnTo>
                  <a:pt x="2822595" y="1129038"/>
                </a:lnTo>
                <a:lnTo>
                  <a:pt x="0" y="112903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21" name="TextBox 21"/>
          <p:cNvSpPr txBox="1"/>
          <p:nvPr/>
        </p:nvSpPr>
        <p:spPr>
          <a:xfrm>
            <a:off x="3110644" y="477522"/>
            <a:ext cx="15177356" cy="19408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421"/>
              </a:lnSpc>
            </a:pPr>
            <a:r>
              <a:rPr lang="en-US" sz="9146" b="1" spc="-283">
                <a:solidFill>
                  <a:srgbClr val="004485"/>
                </a:solidFill>
                <a:latin typeface="Antonio Bold"/>
                <a:ea typeface="Antonio Bold"/>
                <a:cs typeface="Antonio Bold"/>
                <a:sym typeface="Antonio Bold"/>
              </a:rPr>
              <a:t>ALL SUW CAMPAIGN </a:t>
            </a:r>
            <a:r>
              <a:rPr lang="en-US" sz="9146" b="1" spc="-283">
                <a:solidFill>
                  <a:srgbClr val="F47925"/>
                </a:solidFill>
                <a:latin typeface="Antonio Bold"/>
                <a:ea typeface="Antonio Bold"/>
                <a:cs typeface="Antonio Bold"/>
                <a:sym typeface="Antonio Bold"/>
              </a:rPr>
              <a:t>PRIZES</a:t>
            </a:r>
          </a:p>
          <a:p>
            <a:pPr algn="l">
              <a:lnSpc>
                <a:spcPts val="5816"/>
              </a:lnSpc>
            </a:pPr>
            <a:r>
              <a:rPr lang="en-US" sz="5647" b="1" spc="-175">
                <a:solidFill>
                  <a:srgbClr val="D12626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      </a:t>
            </a:r>
            <a:r>
              <a:rPr lang="en-US" sz="5647" spc="-175">
                <a:solidFill>
                  <a:srgbClr val="004485"/>
                </a:solidFill>
                <a:latin typeface="Noto Sans"/>
                <a:ea typeface="Noto Sans"/>
                <a:cs typeface="Noto Sans"/>
                <a:sym typeface="Noto Sans"/>
              </a:rPr>
              <a:t>ARE </a:t>
            </a:r>
            <a:r>
              <a:rPr lang="en-US" sz="5647" spc="-175">
                <a:solidFill>
                  <a:srgbClr val="F47925"/>
                </a:solidFill>
                <a:latin typeface="Noto Sans"/>
                <a:ea typeface="Noto Sans"/>
                <a:cs typeface="Noto Sans"/>
                <a:sym typeface="Noto Sans"/>
              </a:rPr>
              <a:t>DONATED</a:t>
            </a:r>
            <a:r>
              <a:rPr lang="en-US" sz="5647" spc="-175">
                <a:solidFill>
                  <a:srgbClr val="004485"/>
                </a:solidFill>
                <a:latin typeface="Noto Sans"/>
                <a:ea typeface="Noto Sans"/>
                <a:cs typeface="Noto Sans"/>
                <a:sym typeface="Noto Sans"/>
              </a:rPr>
              <a:t> BY LOCAL BUSINESSES!</a:t>
            </a:r>
          </a:p>
        </p:txBody>
      </p:sp>
      <p:sp>
        <p:nvSpPr>
          <p:cNvPr id="22" name="TextBox 22"/>
          <p:cNvSpPr txBox="1"/>
          <p:nvPr/>
        </p:nvSpPr>
        <p:spPr>
          <a:xfrm rot="581784">
            <a:off x="15576098" y="3357781"/>
            <a:ext cx="1701869" cy="8149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25"/>
              </a:lnSpc>
            </a:pPr>
            <a:r>
              <a:rPr lang="en-US" sz="2854" b="1">
                <a:solidFill>
                  <a:srgbClr val="FFFFFF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$28,000 </a:t>
            </a:r>
          </a:p>
          <a:p>
            <a:pPr algn="ctr">
              <a:lnSpc>
                <a:spcPts val="3225"/>
              </a:lnSpc>
            </a:pPr>
            <a:r>
              <a:rPr lang="en-US" sz="2854" b="1">
                <a:solidFill>
                  <a:srgbClr val="FFFFFF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Value!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2232837" y="9589299"/>
            <a:ext cx="16055163" cy="5378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480"/>
              </a:lnSpc>
            </a:pPr>
            <a:r>
              <a:rPr lang="en-US" sz="3200">
                <a:solidFill>
                  <a:srgbClr val="000000"/>
                </a:solidFill>
                <a:latin typeface="Antonio"/>
                <a:ea typeface="Antonio"/>
                <a:cs typeface="Antonio"/>
                <a:sym typeface="Antonio"/>
              </a:rPr>
              <a:t>Rinaldi Family Dealership </a:t>
            </a:r>
            <a:r>
              <a:rPr lang="en-US" sz="3200">
                <a:solidFill>
                  <a:srgbClr val="F47925"/>
                </a:solidFill>
                <a:latin typeface="Antonio"/>
                <a:ea typeface="Antonio"/>
                <a:cs typeface="Antonio"/>
                <a:sym typeface="Antonio"/>
              </a:rPr>
              <a:t>| </a:t>
            </a:r>
            <a:r>
              <a:rPr lang="en-US" sz="3200">
                <a:solidFill>
                  <a:srgbClr val="000000"/>
                </a:solidFill>
                <a:latin typeface="Antonio"/>
                <a:ea typeface="Antonio"/>
                <a:cs typeface="Antonio"/>
                <a:sym typeface="Antonio"/>
              </a:rPr>
              <a:t>Bob Weaver Auto </a:t>
            </a:r>
            <a:r>
              <a:rPr lang="en-US" sz="3200">
                <a:solidFill>
                  <a:srgbClr val="F47925"/>
                </a:solidFill>
                <a:latin typeface="Antonio"/>
                <a:ea typeface="Antonio"/>
                <a:cs typeface="Antonio"/>
                <a:sym typeface="Antonio"/>
              </a:rPr>
              <a:t>|</a:t>
            </a:r>
            <a:r>
              <a:rPr lang="en-US" sz="3200">
                <a:solidFill>
                  <a:srgbClr val="000000"/>
                </a:solidFill>
                <a:latin typeface="Antonio"/>
                <a:ea typeface="Antonio"/>
                <a:cs typeface="Antonio"/>
                <a:sym typeface="Antonio"/>
              </a:rPr>
              <a:t> J. Bertolet Volkswagen </a:t>
            </a:r>
            <a:r>
              <a:rPr lang="en-US" sz="3200">
                <a:solidFill>
                  <a:srgbClr val="F47925"/>
                </a:solidFill>
                <a:latin typeface="Antonio"/>
                <a:ea typeface="Antonio"/>
                <a:cs typeface="Antonio"/>
                <a:sym typeface="Antonio"/>
              </a:rPr>
              <a:t>|</a:t>
            </a:r>
            <a:r>
              <a:rPr lang="en-US" sz="3200">
                <a:solidFill>
                  <a:srgbClr val="000000"/>
                </a:solidFill>
                <a:latin typeface="Antonio"/>
                <a:ea typeface="Antonio"/>
                <a:cs typeface="Antonio"/>
                <a:sym typeface="Antonio"/>
              </a:rPr>
              <a:t> Sands Ford of Pottsville </a:t>
            </a:r>
            <a:r>
              <a:rPr lang="en-US" sz="3200">
                <a:solidFill>
                  <a:srgbClr val="F47925"/>
                </a:solidFill>
                <a:latin typeface="Antonio"/>
                <a:ea typeface="Antonio"/>
                <a:cs typeface="Antonio"/>
                <a:sym typeface="Antonio"/>
              </a:rPr>
              <a:t>|</a:t>
            </a:r>
            <a:r>
              <a:rPr lang="en-US" sz="3200">
                <a:solidFill>
                  <a:srgbClr val="000000"/>
                </a:solidFill>
                <a:latin typeface="Antonio"/>
                <a:ea typeface="Antonio"/>
                <a:cs typeface="Antonio"/>
                <a:sym typeface="Antonio"/>
              </a:rPr>
              <a:t> WFJ Law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8534028" y="-1058713"/>
            <a:ext cx="12404426" cy="12404426"/>
            <a:chOff x="0" y="0"/>
            <a:chExt cx="16539235" cy="16539235"/>
          </a:xfrm>
        </p:grpSpPr>
        <p:grpSp>
          <p:nvGrpSpPr>
            <p:cNvPr id="3" name="Group 3"/>
            <p:cNvGrpSpPr/>
            <p:nvPr/>
          </p:nvGrpSpPr>
          <p:grpSpPr>
            <a:xfrm>
              <a:off x="0" y="0"/>
              <a:ext cx="16539235" cy="16539235"/>
              <a:chOff x="0" y="0"/>
              <a:chExt cx="812800" cy="812800"/>
            </a:xfrm>
          </p:grpSpPr>
          <p:sp>
            <p:nvSpPr>
              <p:cNvPr id="4" name="Freeform 4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ln w="76200" cap="sq">
                <a:solidFill>
                  <a:srgbClr val="F47925"/>
                </a:solidFill>
                <a:prstDash val="solid"/>
                <a:miter/>
              </a:ln>
            </p:spPr>
          </p:sp>
          <p:sp>
            <p:nvSpPr>
              <p:cNvPr id="5" name="TextBox 5"/>
              <p:cNvSpPr txBox="1"/>
              <p:nvPr/>
            </p:nvSpPr>
            <p:spPr>
              <a:xfrm>
                <a:off x="76200" y="28575"/>
                <a:ext cx="660400" cy="70802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grpSp>
          <p:nvGrpSpPr>
            <p:cNvPr id="6" name="Group 6"/>
            <p:cNvGrpSpPr/>
            <p:nvPr/>
          </p:nvGrpSpPr>
          <p:grpSpPr>
            <a:xfrm>
              <a:off x="648481" y="648481"/>
              <a:ext cx="15242273" cy="15242273"/>
              <a:chOff x="0" y="0"/>
              <a:chExt cx="812800" cy="812800"/>
            </a:xfrm>
          </p:grpSpPr>
          <p:sp>
            <p:nvSpPr>
              <p:cNvPr id="7" name="Freeform 7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ln w="161925" cap="sq">
                <a:solidFill>
                  <a:srgbClr val="F47925"/>
                </a:solidFill>
                <a:prstDash val="solid"/>
                <a:miter/>
              </a:ln>
            </p:spPr>
          </p:sp>
          <p:sp>
            <p:nvSpPr>
              <p:cNvPr id="8" name="TextBox 8"/>
              <p:cNvSpPr txBox="1"/>
              <p:nvPr/>
            </p:nvSpPr>
            <p:spPr>
              <a:xfrm>
                <a:off x="76200" y="28575"/>
                <a:ext cx="660400" cy="70802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grpSp>
          <p:nvGrpSpPr>
            <p:cNvPr id="9" name="Group 9"/>
            <p:cNvGrpSpPr/>
            <p:nvPr/>
          </p:nvGrpSpPr>
          <p:grpSpPr>
            <a:xfrm>
              <a:off x="1312280" y="1312280"/>
              <a:ext cx="13914674" cy="13914674"/>
              <a:chOff x="0" y="0"/>
              <a:chExt cx="812800" cy="812800"/>
            </a:xfrm>
          </p:grpSpPr>
          <p:sp>
            <p:nvSpPr>
              <p:cNvPr id="10" name="Freeform 10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FBA00"/>
              </a:solidFill>
            </p:spPr>
          </p:sp>
          <p:sp>
            <p:nvSpPr>
              <p:cNvPr id="11" name="TextBox 11"/>
              <p:cNvSpPr txBox="1"/>
              <p:nvPr/>
            </p:nvSpPr>
            <p:spPr>
              <a:xfrm>
                <a:off x="76200" y="28575"/>
                <a:ext cx="660400" cy="70802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grpSp>
          <p:nvGrpSpPr>
            <p:cNvPr id="12" name="Group 12"/>
            <p:cNvGrpSpPr/>
            <p:nvPr/>
          </p:nvGrpSpPr>
          <p:grpSpPr>
            <a:xfrm>
              <a:off x="1867393" y="1867393"/>
              <a:ext cx="12804449" cy="12804449"/>
              <a:chOff x="0" y="0"/>
              <a:chExt cx="812800" cy="812800"/>
            </a:xfrm>
          </p:grpSpPr>
          <p:sp>
            <p:nvSpPr>
              <p:cNvPr id="13" name="Freeform 13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ln w="161925" cap="sq">
                <a:solidFill>
                  <a:srgbClr val="F47925"/>
                </a:solidFill>
                <a:prstDash val="solid"/>
                <a:miter/>
              </a:ln>
            </p:spPr>
          </p:sp>
          <p:sp>
            <p:nvSpPr>
              <p:cNvPr id="14" name="TextBox 14"/>
              <p:cNvSpPr txBox="1"/>
              <p:nvPr/>
            </p:nvSpPr>
            <p:spPr>
              <a:xfrm>
                <a:off x="76200" y="28575"/>
                <a:ext cx="660400" cy="70802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grpSp>
          <p:nvGrpSpPr>
            <p:cNvPr id="15" name="Group 15"/>
            <p:cNvGrpSpPr/>
            <p:nvPr/>
          </p:nvGrpSpPr>
          <p:grpSpPr>
            <a:xfrm>
              <a:off x="2640991" y="2640991"/>
              <a:ext cx="11257253" cy="11257253"/>
              <a:chOff x="0" y="0"/>
              <a:chExt cx="812800" cy="812800"/>
            </a:xfrm>
          </p:grpSpPr>
          <p:sp>
            <p:nvSpPr>
              <p:cNvPr id="16" name="Freeform 16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ln w="95250" cap="sq">
                <a:solidFill>
                  <a:srgbClr val="F47925"/>
                </a:solidFill>
                <a:prstDash val="solid"/>
                <a:miter/>
              </a:ln>
            </p:spPr>
          </p:sp>
          <p:sp>
            <p:nvSpPr>
              <p:cNvPr id="17" name="TextBox 17"/>
              <p:cNvSpPr txBox="1"/>
              <p:nvPr/>
            </p:nvSpPr>
            <p:spPr>
              <a:xfrm>
                <a:off x="76200" y="28575"/>
                <a:ext cx="660400" cy="70802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</p:grpSp>
      <p:sp>
        <p:nvSpPr>
          <p:cNvPr id="18" name="Freeform 18"/>
          <p:cNvSpPr/>
          <p:nvPr/>
        </p:nvSpPr>
        <p:spPr>
          <a:xfrm>
            <a:off x="3600936" y="2013453"/>
            <a:ext cx="14794824" cy="7947984"/>
          </a:xfrm>
          <a:custGeom>
            <a:avLst/>
            <a:gdLst/>
            <a:ahLst/>
            <a:cxnLst/>
            <a:rect l="l" t="t" r="r" b="b"/>
            <a:pathLst>
              <a:path w="14794824" h="7947984">
                <a:moveTo>
                  <a:pt x="0" y="0"/>
                </a:moveTo>
                <a:lnTo>
                  <a:pt x="14794825" y="0"/>
                </a:lnTo>
                <a:lnTo>
                  <a:pt x="14794825" y="7947984"/>
                </a:lnTo>
                <a:lnTo>
                  <a:pt x="0" y="794798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4706"/>
            </a:stretch>
          </a:blipFill>
        </p:spPr>
      </p:sp>
      <p:sp>
        <p:nvSpPr>
          <p:cNvPr id="19" name="TextBox 19"/>
          <p:cNvSpPr txBox="1"/>
          <p:nvPr/>
        </p:nvSpPr>
        <p:spPr>
          <a:xfrm>
            <a:off x="3110644" y="439422"/>
            <a:ext cx="10097975" cy="12816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268"/>
              </a:lnSpc>
            </a:pPr>
            <a:r>
              <a:rPr lang="en-US" sz="6085" b="1" spc="-188">
                <a:solidFill>
                  <a:srgbClr val="004485"/>
                </a:solidFill>
                <a:latin typeface="Antonio Bold"/>
                <a:ea typeface="Antonio Bold"/>
                <a:cs typeface="Antonio Bold"/>
                <a:sym typeface="Antonio Bold"/>
              </a:rPr>
              <a:t>ALL SUW CAMPAIGN </a:t>
            </a:r>
            <a:r>
              <a:rPr lang="en-US" sz="6085" b="1" spc="-188">
                <a:solidFill>
                  <a:srgbClr val="F47925"/>
                </a:solidFill>
                <a:latin typeface="Antonio Bold"/>
                <a:ea typeface="Antonio Bold"/>
                <a:cs typeface="Antonio Bold"/>
                <a:sym typeface="Antonio Bold"/>
              </a:rPr>
              <a:t>PRIZES</a:t>
            </a:r>
          </a:p>
          <a:p>
            <a:pPr algn="l">
              <a:lnSpc>
                <a:spcPts val="3870"/>
              </a:lnSpc>
            </a:pPr>
            <a:r>
              <a:rPr lang="en-US" sz="3757" b="1" spc="-116">
                <a:solidFill>
                  <a:srgbClr val="D12626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      </a:t>
            </a:r>
            <a:r>
              <a:rPr lang="en-US" sz="3757" spc="-116">
                <a:solidFill>
                  <a:srgbClr val="004485"/>
                </a:solidFill>
                <a:latin typeface="Noto Sans"/>
                <a:ea typeface="Noto Sans"/>
                <a:cs typeface="Noto Sans"/>
                <a:sym typeface="Noto Sans"/>
              </a:rPr>
              <a:t>ARE DONATED BY LOCAL BUSINESSES!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74</Words>
  <Application>Microsoft Office PowerPoint</Application>
  <PresentationFormat>Custom</PresentationFormat>
  <Paragraphs>17</Paragraphs>
  <Slides>9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7" baseType="lpstr">
      <vt:lpstr>Antonio Bold</vt:lpstr>
      <vt:lpstr>Noto Sans Bold</vt:lpstr>
      <vt:lpstr>Antonio</vt:lpstr>
      <vt:lpstr>Noto Sans</vt:lpstr>
      <vt:lpstr>Calibri</vt:lpstr>
      <vt:lpstr>Palanquin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2027 Campaign Presentation_General Online</dc:title>
  <dc:creator>Rebecca Woods</dc:creator>
  <cp:lastModifiedBy>Rebecca Woods</cp:lastModifiedBy>
  <cp:revision>2</cp:revision>
  <dcterms:created xsi:type="dcterms:W3CDTF">2006-08-16T00:00:00Z</dcterms:created>
  <dcterms:modified xsi:type="dcterms:W3CDTF">2026-10-02T21:32:02Z</dcterms:modified>
  <dc:identifier>DAHVZA2M5dI</dc:identifier>
</cp:coreProperties>
</file>