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ntonio" panose="020B0604020202020204" charset="0"/>
      <p:regular r:id="rId10"/>
    </p:embeddedFont>
    <p:embeddedFont>
      <p:font typeface="Antonio Bold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Noto Sans" panose="020B0502040504020204" pitchFamily="34" charset="0"/>
      <p:regular r:id="rId16"/>
    </p:embeddedFont>
    <p:embeddedFont>
      <p:font typeface="Noto Sans Bold" panose="020B0802040504020204" charset="0"/>
      <p:regular r:id="rId17"/>
    </p:embeddedFont>
    <p:embeddedFont>
      <p:font typeface="Palanquin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dpwUQfgHpY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1829" y="-641959"/>
            <a:ext cx="12136171" cy="6540685"/>
          </a:xfrm>
          <a:custGeom>
            <a:avLst/>
            <a:gdLst/>
            <a:ahLst/>
            <a:cxnLst/>
            <a:rect l="l" t="t" r="r" b="b"/>
            <a:pathLst>
              <a:path w="12136171" h="6540685">
                <a:moveTo>
                  <a:pt x="0" y="0"/>
                </a:moveTo>
                <a:lnTo>
                  <a:pt x="12136171" y="0"/>
                </a:lnTo>
                <a:lnTo>
                  <a:pt x="12136171" y="6540685"/>
                </a:lnTo>
                <a:lnTo>
                  <a:pt x="0" y="65406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772" b="-1292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51829" y="5764975"/>
            <a:ext cx="12245774" cy="6166145"/>
          </a:xfrm>
          <a:custGeom>
            <a:avLst/>
            <a:gdLst/>
            <a:ahLst/>
            <a:cxnLst/>
            <a:rect l="l" t="t" r="r" b="b"/>
            <a:pathLst>
              <a:path w="12245774" h="6166145">
                <a:moveTo>
                  <a:pt x="0" y="0"/>
                </a:moveTo>
                <a:lnTo>
                  <a:pt x="12245774" y="0"/>
                </a:lnTo>
                <a:lnTo>
                  <a:pt x="12245774" y="6166145"/>
                </a:lnTo>
                <a:lnTo>
                  <a:pt x="0" y="61661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0913" b="-1803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4564203" y="0"/>
            <a:ext cx="11319155" cy="10287079"/>
          </a:xfrm>
          <a:custGeom>
            <a:avLst/>
            <a:gdLst/>
            <a:ahLst/>
            <a:cxnLst/>
            <a:rect l="l" t="t" r="r" b="b"/>
            <a:pathLst>
              <a:path w="11319155" h="10287079">
                <a:moveTo>
                  <a:pt x="0" y="0"/>
                </a:moveTo>
                <a:lnTo>
                  <a:pt x="11319156" y="0"/>
                </a:lnTo>
                <a:lnTo>
                  <a:pt x="11319156" y="10287079"/>
                </a:lnTo>
                <a:lnTo>
                  <a:pt x="0" y="102870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228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0368" y="4120934"/>
            <a:ext cx="5537056" cy="2045132"/>
          </a:xfrm>
          <a:custGeom>
            <a:avLst/>
            <a:gdLst/>
            <a:ahLst/>
            <a:cxnLst/>
            <a:rect l="l" t="t" r="r" b="b"/>
            <a:pathLst>
              <a:path w="5537056" h="2045132">
                <a:moveTo>
                  <a:pt x="0" y="0"/>
                </a:moveTo>
                <a:lnTo>
                  <a:pt x="5537055" y="0"/>
                </a:lnTo>
                <a:lnTo>
                  <a:pt x="5537055" y="2045132"/>
                </a:lnTo>
                <a:lnTo>
                  <a:pt x="0" y="20451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7188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Schuylkill United Way - 2027 Campaign Video: This Is What Hope Looks Like">
            <a:hlinkClick r:id="" action="ppaction://media"/>
            <a:extLst>
              <a:ext uri="{FF2B5EF4-FFF2-40B4-BE49-F238E27FC236}">
                <a16:creationId xmlns:a16="http://schemas.microsoft.com/office/drawing/2014/main" id="{727AAC6F-4BE1-46BB-91EA-BEE71271A7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5800" y="28161"/>
            <a:ext cx="16916400" cy="9557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01557" cy="10287000"/>
          </a:xfrm>
          <a:custGeom>
            <a:avLst/>
            <a:gdLst/>
            <a:ahLst/>
            <a:cxnLst/>
            <a:rect l="l" t="t" r="r" b="b"/>
            <a:pathLst>
              <a:path w="18301557" h="10287000">
                <a:moveTo>
                  <a:pt x="0" y="0"/>
                </a:moveTo>
                <a:lnTo>
                  <a:pt x="18301557" y="0"/>
                </a:lnTo>
                <a:lnTo>
                  <a:pt x="183015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90703" y="0"/>
            <a:ext cx="15725179" cy="10287000"/>
          </a:xfrm>
          <a:custGeom>
            <a:avLst/>
            <a:gdLst/>
            <a:ahLst/>
            <a:cxnLst/>
            <a:rect l="l" t="t" r="r" b="b"/>
            <a:pathLst>
              <a:path w="15725179" h="10287000">
                <a:moveTo>
                  <a:pt x="0" y="0"/>
                </a:moveTo>
                <a:lnTo>
                  <a:pt x="15725179" y="0"/>
                </a:lnTo>
                <a:lnTo>
                  <a:pt x="157251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0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94727" y="2455423"/>
            <a:ext cx="1830191" cy="1830191"/>
          </a:xfrm>
          <a:custGeom>
            <a:avLst/>
            <a:gdLst/>
            <a:ahLst/>
            <a:cxnLst/>
            <a:rect l="l" t="t" r="r" b="b"/>
            <a:pathLst>
              <a:path w="1830191" h="1830191">
                <a:moveTo>
                  <a:pt x="0" y="0"/>
                </a:moveTo>
                <a:lnTo>
                  <a:pt x="1830191" y="0"/>
                </a:lnTo>
                <a:lnTo>
                  <a:pt x="1830191" y="1830191"/>
                </a:lnTo>
                <a:lnTo>
                  <a:pt x="0" y="183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4727" y="4190364"/>
            <a:ext cx="2196554" cy="181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Antonio"/>
                <a:ea typeface="Antonio"/>
                <a:cs typeface="Antonio"/>
                <a:sym typeface="Antonio"/>
              </a:rPr>
              <a:t>Partner </a:t>
            </a:r>
          </a:p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Antonio"/>
                <a:ea typeface="Antonio"/>
                <a:cs typeface="Antonio"/>
                <a:sym typeface="Antonio"/>
              </a:rPr>
              <a:t>Agencies</a:t>
            </a:r>
          </a:p>
        </p:txBody>
      </p:sp>
      <p:sp>
        <p:nvSpPr>
          <p:cNvPr id="6" name="Freeform 6"/>
          <p:cNvSpPr/>
          <p:nvPr/>
        </p:nvSpPr>
        <p:spPr>
          <a:xfrm>
            <a:off x="348835" y="6001386"/>
            <a:ext cx="2088339" cy="140963"/>
          </a:xfrm>
          <a:custGeom>
            <a:avLst/>
            <a:gdLst/>
            <a:ahLst/>
            <a:cxnLst/>
            <a:rect l="l" t="t" r="r" b="b"/>
            <a:pathLst>
              <a:path w="2088339" h="140963">
                <a:moveTo>
                  <a:pt x="0" y="0"/>
                </a:moveTo>
                <a:lnTo>
                  <a:pt x="2088339" y="0"/>
                </a:lnTo>
                <a:lnTo>
                  <a:pt x="2088339" y="140963"/>
                </a:lnTo>
                <a:lnTo>
                  <a:pt x="0" y="140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94037" y="-751038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5082F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5082F0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1296B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0044B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0044B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847" y="2361302"/>
            <a:ext cx="1421724" cy="112840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847" y="4030238"/>
            <a:ext cx="1421724" cy="112840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47" y="6380899"/>
            <a:ext cx="1421724" cy="1128403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-109603" y="1514815"/>
            <a:ext cx="3889387" cy="7872720"/>
            <a:chOff x="0" y="0"/>
            <a:chExt cx="3267066" cy="661304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267066" cy="6613045"/>
            </a:xfrm>
            <a:custGeom>
              <a:avLst/>
              <a:gdLst/>
              <a:ahLst/>
              <a:cxnLst/>
              <a:rect l="l" t="t" r="r" b="b"/>
              <a:pathLst>
                <a:path w="3267066" h="6613045">
                  <a:moveTo>
                    <a:pt x="3267066" y="3306523"/>
                  </a:moveTo>
                  <a:cubicBezTo>
                    <a:pt x="3267066" y="5132662"/>
                    <a:pt x="1804348" y="6613045"/>
                    <a:pt x="0" y="6613045"/>
                  </a:cubicBezTo>
                  <a:lnTo>
                    <a:pt x="0" y="0"/>
                  </a:lnTo>
                  <a:cubicBezTo>
                    <a:pt x="1804348" y="0"/>
                    <a:pt x="3267066" y="1480383"/>
                    <a:pt x="3267066" y="3306523"/>
                  </a:cubicBezTo>
                  <a:close/>
                </a:path>
              </a:pathLst>
            </a:custGeom>
            <a:blipFill>
              <a:blip r:embed="rId5"/>
              <a:stretch>
                <a:fillRect l="-41799" t="-10469" r="-31268" b="-3532"/>
              </a:stretch>
            </a:blipFill>
          </p:spPr>
        </p:sp>
      </p:grpSp>
      <p:sp>
        <p:nvSpPr>
          <p:cNvPr id="23" name="Freeform 23"/>
          <p:cNvSpPr/>
          <p:nvPr/>
        </p:nvSpPr>
        <p:spPr>
          <a:xfrm>
            <a:off x="14894536" y="8927759"/>
            <a:ext cx="3219060" cy="1134361"/>
          </a:xfrm>
          <a:custGeom>
            <a:avLst/>
            <a:gdLst/>
            <a:ahLst/>
            <a:cxnLst/>
            <a:rect l="l" t="t" r="r" b="b"/>
            <a:pathLst>
              <a:path w="3219060" h="1134361">
                <a:moveTo>
                  <a:pt x="0" y="0"/>
                </a:moveTo>
                <a:lnTo>
                  <a:pt x="3219060" y="0"/>
                </a:lnTo>
                <a:lnTo>
                  <a:pt x="3219060" y="1134361"/>
                </a:lnTo>
                <a:lnTo>
                  <a:pt x="0" y="11343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5436403" y="651708"/>
            <a:ext cx="10387806" cy="1245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1"/>
              </a:lnSpc>
            </a:pPr>
            <a:r>
              <a:rPr lang="en-US" sz="9146" b="1" spc="-283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SUW CAMPAIGN </a:t>
            </a:r>
            <a:r>
              <a:rPr lang="en-US" sz="9146" b="1" spc="-283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FACTS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945807" y="2593716"/>
            <a:ext cx="9167788" cy="551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Goal:  $1,190,000</a:t>
            </a:r>
          </a:p>
          <a:p>
            <a:pPr algn="l">
              <a:lnSpc>
                <a:spcPts val="6207"/>
              </a:lnSpc>
            </a:pPr>
            <a:endParaRPr lang="en-US" sz="5642" spc="16">
              <a:solidFill>
                <a:srgbClr val="004485"/>
              </a:solidFill>
              <a:latin typeface="Palanquin"/>
              <a:ea typeface="Palanquin"/>
              <a:cs typeface="Palanquin"/>
              <a:sym typeface="Palanquin"/>
            </a:endParaRP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65% of donations come </a:t>
            </a: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   from individuals</a:t>
            </a:r>
          </a:p>
          <a:p>
            <a:pPr algn="l">
              <a:lnSpc>
                <a:spcPts val="6207"/>
              </a:lnSpc>
            </a:pPr>
            <a:endParaRPr lang="en-US" sz="5642" spc="16">
              <a:solidFill>
                <a:srgbClr val="004485"/>
              </a:solidFill>
              <a:latin typeface="Palanquin"/>
              <a:ea typeface="Palanquin"/>
              <a:cs typeface="Palanquin"/>
              <a:sym typeface="Palanquin"/>
            </a:endParaRP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98.5% of the money raised</a:t>
            </a:r>
          </a:p>
          <a:p>
            <a:pPr algn="l">
              <a:lnSpc>
                <a:spcPts val="6207"/>
              </a:lnSpc>
              <a:spcBef>
                <a:spcPct val="0"/>
              </a:spcBef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    stays in Schuylkill County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">
            <a:extLst>
              <a:ext uri="{FF2B5EF4-FFF2-40B4-BE49-F238E27FC236}">
                <a16:creationId xmlns:a16="http://schemas.microsoft.com/office/drawing/2014/main" id="{C69832B0-4ED7-4FF1-BC20-4328C4E9FE2C}"/>
              </a:ext>
            </a:extLst>
          </p:cNvPr>
          <p:cNvGrpSpPr/>
          <p:nvPr/>
        </p:nvGrpSpPr>
        <p:grpSpPr>
          <a:xfrm>
            <a:off x="-8534028" y="-1058713"/>
            <a:ext cx="12404426" cy="12404426"/>
            <a:chOff x="0" y="0"/>
            <a:chExt cx="16539235" cy="16539235"/>
          </a:xfrm>
        </p:grpSpPr>
        <p:grpSp>
          <p:nvGrpSpPr>
            <p:cNvPr id="25" name="Group 3">
              <a:extLst>
                <a:ext uri="{FF2B5EF4-FFF2-40B4-BE49-F238E27FC236}">
                  <a16:creationId xmlns:a16="http://schemas.microsoft.com/office/drawing/2014/main" id="{1FEBC364-5CFA-4410-9C7C-0BF6226FA5F6}"/>
                </a:ext>
              </a:extLst>
            </p:cNvPr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2E63F36F-E2AE-4CE2-A5FA-09D456AFC52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39" name="TextBox 5">
                <a:extLst>
                  <a:ext uri="{FF2B5EF4-FFF2-40B4-BE49-F238E27FC236}">
                    <a16:creationId xmlns:a16="http://schemas.microsoft.com/office/drawing/2014/main" id="{5A1B459B-3BEA-46B1-8301-A3D83938F3A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6">
              <a:extLst>
                <a:ext uri="{FF2B5EF4-FFF2-40B4-BE49-F238E27FC236}">
                  <a16:creationId xmlns:a16="http://schemas.microsoft.com/office/drawing/2014/main" id="{AB214F8A-14B4-406B-8352-DCE4B6889A5F}"/>
                </a:ext>
              </a:extLst>
            </p:cNvPr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77DDF8AB-C1EA-4C33-97F4-D76129A4AC2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37" name="TextBox 8">
                <a:extLst>
                  <a:ext uri="{FF2B5EF4-FFF2-40B4-BE49-F238E27FC236}">
                    <a16:creationId xmlns:a16="http://schemas.microsoft.com/office/drawing/2014/main" id="{612ED0CC-2FCD-40CD-B723-9B5ABD4670C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7" name="Group 9">
              <a:extLst>
                <a:ext uri="{FF2B5EF4-FFF2-40B4-BE49-F238E27FC236}">
                  <a16:creationId xmlns:a16="http://schemas.microsoft.com/office/drawing/2014/main" id="{D21962F7-9363-4056-AD4E-66527A2D0947}"/>
                </a:ext>
              </a:extLst>
            </p:cNvPr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049DD737-31B3-4953-B5F2-1FDCF9023E6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A00"/>
              </a:solidFill>
            </p:spPr>
          </p:sp>
          <p:sp>
            <p:nvSpPr>
              <p:cNvPr id="35" name="TextBox 11">
                <a:extLst>
                  <a:ext uri="{FF2B5EF4-FFF2-40B4-BE49-F238E27FC236}">
                    <a16:creationId xmlns:a16="http://schemas.microsoft.com/office/drawing/2014/main" id="{4E8F6EBC-A057-4D47-8F0C-850C76C19078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8" name="Group 12">
              <a:extLst>
                <a:ext uri="{FF2B5EF4-FFF2-40B4-BE49-F238E27FC236}">
                  <a16:creationId xmlns:a16="http://schemas.microsoft.com/office/drawing/2014/main" id="{92F33AD0-53E9-4F5B-A38C-32DC82597BD9}"/>
                </a:ext>
              </a:extLst>
            </p:cNvPr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AC868EA2-EA1A-4B82-BA5C-1133E00F2F6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33" name="TextBox 14">
                <a:extLst>
                  <a:ext uri="{FF2B5EF4-FFF2-40B4-BE49-F238E27FC236}">
                    <a16:creationId xmlns:a16="http://schemas.microsoft.com/office/drawing/2014/main" id="{D9C260B1-9E31-40CC-809F-BAE9825A4B67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15">
              <a:extLst>
                <a:ext uri="{FF2B5EF4-FFF2-40B4-BE49-F238E27FC236}">
                  <a16:creationId xmlns:a16="http://schemas.microsoft.com/office/drawing/2014/main" id="{2962384A-73F6-4160-AC02-1638C89FEA36}"/>
                </a:ext>
              </a:extLst>
            </p:cNvPr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30" name="Freeform 16">
                <a:extLst>
                  <a:ext uri="{FF2B5EF4-FFF2-40B4-BE49-F238E27FC236}">
                    <a16:creationId xmlns:a16="http://schemas.microsoft.com/office/drawing/2014/main" id="{0F781FE5-8485-42E4-88D6-29CB740DF72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31" name="TextBox 17">
                <a:extLst>
                  <a:ext uri="{FF2B5EF4-FFF2-40B4-BE49-F238E27FC236}">
                    <a16:creationId xmlns:a16="http://schemas.microsoft.com/office/drawing/2014/main" id="{DD194237-5C4A-448A-A456-6AA0A7A6C56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40" name="Freeform 18">
            <a:extLst>
              <a:ext uri="{FF2B5EF4-FFF2-40B4-BE49-F238E27FC236}">
                <a16:creationId xmlns:a16="http://schemas.microsoft.com/office/drawing/2014/main" id="{D6E32B6E-4207-4300-8AC1-CA7542A10B19}"/>
              </a:ext>
            </a:extLst>
          </p:cNvPr>
          <p:cNvSpPr/>
          <p:nvPr/>
        </p:nvSpPr>
        <p:spPr>
          <a:xfrm>
            <a:off x="381000" y="1104900"/>
            <a:ext cx="15558292" cy="8607964"/>
          </a:xfrm>
          <a:custGeom>
            <a:avLst/>
            <a:gdLst/>
            <a:ahLst/>
            <a:cxnLst/>
            <a:rect l="l" t="t" r="r" b="b"/>
            <a:pathLst>
              <a:path w="15558292" h="8607964">
                <a:moveTo>
                  <a:pt x="0" y="0"/>
                </a:moveTo>
                <a:lnTo>
                  <a:pt x="15558292" y="0"/>
                </a:lnTo>
                <a:lnTo>
                  <a:pt x="15558292" y="8607963"/>
                </a:lnTo>
                <a:lnTo>
                  <a:pt x="0" y="8607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5557"/>
            </a:stretch>
          </a:blipFill>
        </p:spPr>
      </p:sp>
      <p:sp>
        <p:nvSpPr>
          <p:cNvPr id="41" name="Freeform 19">
            <a:extLst>
              <a:ext uri="{FF2B5EF4-FFF2-40B4-BE49-F238E27FC236}">
                <a16:creationId xmlns:a16="http://schemas.microsoft.com/office/drawing/2014/main" id="{EC80B6B5-26BF-42C8-B7F5-D7D329C3B1B4}"/>
              </a:ext>
            </a:extLst>
          </p:cNvPr>
          <p:cNvSpPr/>
          <p:nvPr/>
        </p:nvSpPr>
        <p:spPr>
          <a:xfrm>
            <a:off x="15085554" y="2513504"/>
            <a:ext cx="2686164" cy="2484702"/>
          </a:xfrm>
          <a:custGeom>
            <a:avLst/>
            <a:gdLst/>
            <a:ahLst/>
            <a:cxnLst/>
            <a:rect l="l" t="t" r="r" b="b"/>
            <a:pathLst>
              <a:path w="2686164" h="2484702">
                <a:moveTo>
                  <a:pt x="0" y="0"/>
                </a:moveTo>
                <a:lnTo>
                  <a:pt x="2686165" y="0"/>
                </a:lnTo>
                <a:lnTo>
                  <a:pt x="2686165" y="2484702"/>
                </a:lnTo>
                <a:lnTo>
                  <a:pt x="0" y="2484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696DC6F2-E109-4F97-B5ED-9DA6039FC47A}"/>
              </a:ext>
            </a:extLst>
          </p:cNvPr>
          <p:cNvSpPr txBox="1"/>
          <p:nvPr/>
        </p:nvSpPr>
        <p:spPr>
          <a:xfrm>
            <a:off x="3110644" y="477522"/>
            <a:ext cx="15177356" cy="1940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1"/>
              </a:lnSpc>
            </a:pPr>
            <a:r>
              <a:rPr lang="en-US" sz="9146" b="1" spc="-283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ALL SUW CAMPAIGN </a:t>
            </a:r>
            <a:r>
              <a:rPr lang="en-US" sz="9146" b="1" spc="-283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PRIZES</a:t>
            </a:r>
          </a:p>
          <a:p>
            <a:pPr algn="l">
              <a:lnSpc>
                <a:spcPts val="5816"/>
              </a:lnSpc>
            </a:pPr>
            <a:r>
              <a:rPr lang="en-US" sz="5647" b="1" spc="-175">
                <a:solidFill>
                  <a:srgbClr val="D1262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</a:t>
            </a:r>
            <a:r>
              <a:rPr lang="en-US" sz="5647" spc="-175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ARE DONATED BY LOCAL BUSINESSES!</a:t>
            </a:r>
          </a:p>
        </p:txBody>
      </p:sp>
      <p:sp>
        <p:nvSpPr>
          <p:cNvPr id="43" name="TextBox 22">
            <a:extLst>
              <a:ext uri="{FF2B5EF4-FFF2-40B4-BE49-F238E27FC236}">
                <a16:creationId xmlns:a16="http://schemas.microsoft.com/office/drawing/2014/main" id="{E9D3C647-2410-40C3-A661-BEA78DE5327D}"/>
              </a:ext>
            </a:extLst>
          </p:cNvPr>
          <p:cNvSpPr txBox="1"/>
          <p:nvPr/>
        </p:nvSpPr>
        <p:spPr>
          <a:xfrm rot="581784">
            <a:off x="15576098" y="3357781"/>
            <a:ext cx="1701869" cy="81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2854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$28,000 </a:t>
            </a:r>
          </a:p>
          <a:p>
            <a:pPr algn="ctr">
              <a:lnSpc>
                <a:spcPts val="3225"/>
              </a:lnSpc>
            </a:pPr>
            <a:r>
              <a:rPr lang="en-US" sz="2854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Value!</a:t>
            </a:r>
          </a:p>
        </p:txBody>
      </p:sp>
      <p:sp>
        <p:nvSpPr>
          <p:cNvPr id="44" name="TextBox 23">
            <a:extLst>
              <a:ext uri="{FF2B5EF4-FFF2-40B4-BE49-F238E27FC236}">
                <a16:creationId xmlns:a16="http://schemas.microsoft.com/office/drawing/2014/main" id="{FF090FB5-E2A8-49A0-9A70-B29765EF1356}"/>
              </a:ext>
            </a:extLst>
          </p:cNvPr>
          <p:cNvSpPr txBox="1"/>
          <p:nvPr/>
        </p:nvSpPr>
        <p:spPr>
          <a:xfrm>
            <a:off x="2232837" y="9589299"/>
            <a:ext cx="1605516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Rinaldi Family Dealership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 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Bob Weaver Auto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J. Bertolet Volkswagen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Sands Ford of Pottsville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WFJ Law</a:t>
            </a:r>
          </a:p>
        </p:txBody>
      </p:sp>
      <p:pic>
        <p:nvPicPr>
          <p:cNvPr id="45" name="Picture 2" descr="Chevrolet">
            <a:extLst>
              <a:ext uri="{FF2B5EF4-FFF2-40B4-BE49-F238E27FC236}">
                <a16:creationId xmlns:a16="http://schemas.microsoft.com/office/drawing/2014/main" id="{7C99934F-312D-434F-8269-1D6AADDE9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706" y="2608340"/>
            <a:ext cx="220980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R &amp; R Auto Group Schuylkill Haven, PA">
            <a:extLst>
              <a:ext uri="{FF2B5EF4-FFF2-40B4-BE49-F238E27FC236}">
                <a16:creationId xmlns:a16="http://schemas.microsoft.com/office/drawing/2014/main" id="{3718EBF7-0981-4340-BA17-A0BF0B34C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398" y="3220281"/>
            <a:ext cx="35623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5870" b="-51166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534028" y="-1058713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A00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3600936" y="2013453"/>
            <a:ext cx="14794824" cy="7947984"/>
          </a:xfrm>
          <a:custGeom>
            <a:avLst/>
            <a:gdLst/>
            <a:ahLst/>
            <a:cxnLst/>
            <a:rect l="l" t="t" r="r" b="b"/>
            <a:pathLst>
              <a:path w="14794824" h="7947984">
                <a:moveTo>
                  <a:pt x="0" y="0"/>
                </a:moveTo>
                <a:lnTo>
                  <a:pt x="14794825" y="0"/>
                </a:lnTo>
                <a:lnTo>
                  <a:pt x="14794825" y="7947984"/>
                </a:lnTo>
                <a:lnTo>
                  <a:pt x="0" y="7947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0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110644" y="439422"/>
            <a:ext cx="10097975" cy="1281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8"/>
              </a:lnSpc>
            </a:pPr>
            <a:r>
              <a:rPr lang="en-US" sz="6085" b="1" spc="-188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ALL SUW CAMPAIGN </a:t>
            </a:r>
            <a:r>
              <a:rPr lang="en-US" sz="6085" b="1" spc="-188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PRIZES</a:t>
            </a:r>
          </a:p>
          <a:p>
            <a:pPr algn="l">
              <a:lnSpc>
                <a:spcPts val="3870"/>
              </a:lnSpc>
            </a:pPr>
            <a:r>
              <a:rPr lang="en-US" sz="3757" b="1" spc="-116">
                <a:solidFill>
                  <a:srgbClr val="D1262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</a:t>
            </a:r>
            <a:r>
              <a:rPr lang="en-US" sz="3757" spc="-116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ARE DONATED BY LOCAL BUSINESSES!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74</Words>
  <Application>Microsoft Office PowerPoint</Application>
  <PresentationFormat>Custom</PresentationFormat>
  <Paragraphs>17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Noto Sans</vt:lpstr>
      <vt:lpstr>Calibri</vt:lpstr>
      <vt:lpstr>Arial</vt:lpstr>
      <vt:lpstr>Antonio Bold</vt:lpstr>
      <vt:lpstr>Noto Sans Bold</vt:lpstr>
      <vt:lpstr>Antonio</vt:lpstr>
      <vt:lpstr>Palanquin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Campaign Presentation_HYDRO</dc:title>
  <dc:creator>Rebecca Woods</dc:creator>
  <cp:lastModifiedBy>Rebecca Woods</cp:lastModifiedBy>
  <cp:revision>4</cp:revision>
  <dcterms:created xsi:type="dcterms:W3CDTF">2006-08-16T00:00:00Z</dcterms:created>
  <dcterms:modified xsi:type="dcterms:W3CDTF">2026-09-21T19:25:40Z</dcterms:modified>
  <dc:identifier>DAHSM0sSFzQ</dc:identifier>
</cp:coreProperties>
</file>