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8288000" cy="10287000"/>
  <p:notesSz cx="6858000" cy="9144000"/>
  <p:embeddedFontLst>
    <p:embeddedFont>
      <p:font typeface="Antonio" panose="020B0604020202020204" charset="0"/>
      <p:regular r:id="rId9"/>
    </p:embeddedFont>
    <p:embeddedFont>
      <p:font typeface="Antonio Bold" panose="020B0604020202020204" charset="0"/>
      <p:regular r:id="rId10"/>
    </p:embeddedFon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Noto Sans" panose="020B0502040504020204" pitchFamily="34" charset="0"/>
      <p:regular r:id="rId15"/>
      <p:bold r:id="rId16"/>
      <p:italic r:id="rId17"/>
      <p:boldItalic r:id="rId18"/>
    </p:embeddedFont>
    <p:embeddedFont>
      <p:font typeface="Noto Sans Bold" panose="020B0802040504020204" charset="0"/>
      <p:regular r:id="rId19"/>
    </p:embeddedFont>
    <p:embeddedFont>
      <p:font typeface="Palanquin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265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5.fntdata"/><Relationship Id="rId18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font" Target="fonts/font8.fntdata"/><Relationship Id="rId20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7.fntdata"/><Relationship Id="rId23" Type="http://schemas.openxmlformats.org/officeDocument/2006/relationships/theme" Target="theme/theme1.xml"/><Relationship Id="rId10" Type="http://schemas.openxmlformats.org/officeDocument/2006/relationships/font" Target="fonts/font2.fntdata"/><Relationship Id="rId19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font" Target="fonts/font6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44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107930" y="0"/>
            <a:ext cx="12180070" cy="10287079"/>
          </a:xfrm>
          <a:custGeom>
            <a:avLst/>
            <a:gdLst/>
            <a:ahLst/>
            <a:cxnLst/>
            <a:rect l="l" t="t" r="r" b="b"/>
            <a:pathLst>
              <a:path w="12180070" h="10287079">
                <a:moveTo>
                  <a:pt x="0" y="0"/>
                </a:moveTo>
                <a:lnTo>
                  <a:pt x="12180070" y="0"/>
                </a:lnTo>
                <a:lnTo>
                  <a:pt x="12180070" y="10287079"/>
                </a:lnTo>
                <a:lnTo>
                  <a:pt x="0" y="102870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4540" t="-30228" r="-35685" b="-120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4564203" y="0"/>
            <a:ext cx="11319155" cy="10287079"/>
          </a:xfrm>
          <a:custGeom>
            <a:avLst/>
            <a:gdLst/>
            <a:ahLst/>
            <a:cxnLst/>
            <a:rect l="l" t="t" r="r" b="b"/>
            <a:pathLst>
              <a:path w="11319155" h="10287079">
                <a:moveTo>
                  <a:pt x="0" y="0"/>
                </a:moveTo>
                <a:lnTo>
                  <a:pt x="11319156" y="0"/>
                </a:lnTo>
                <a:lnTo>
                  <a:pt x="11319156" y="10287079"/>
                </a:lnTo>
                <a:lnTo>
                  <a:pt x="0" y="1028707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42280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40368" y="4120934"/>
            <a:ext cx="5537056" cy="2045132"/>
          </a:xfrm>
          <a:custGeom>
            <a:avLst/>
            <a:gdLst/>
            <a:ahLst/>
            <a:cxnLst/>
            <a:rect l="l" t="t" r="r" b="b"/>
            <a:pathLst>
              <a:path w="5537056" h="2045132">
                <a:moveTo>
                  <a:pt x="0" y="0"/>
                </a:moveTo>
                <a:lnTo>
                  <a:pt x="5537055" y="0"/>
                </a:lnTo>
                <a:lnTo>
                  <a:pt x="5537055" y="2045132"/>
                </a:lnTo>
                <a:lnTo>
                  <a:pt x="0" y="20451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7188"/>
            </a:stretch>
          </a:blipFill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is Is What Hope Looks Like">
            <a:hlinkClick r:id="" action="ppaction://media"/>
            <a:extLst>
              <a:ext uri="{FF2B5EF4-FFF2-40B4-BE49-F238E27FC236}">
                <a16:creationId xmlns:a16="http://schemas.microsoft.com/office/drawing/2014/main" id="{AF8AE98C-1FA3-405D-A6F2-7159CBCB3A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7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301557" cy="10287000"/>
          </a:xfrm>
          <a:custGeom>
            <a:avLst/>
            <a:gdLst/>
            <a:ahLst/>
            <a:cxnLst/>
            <a:rect l="l" t="t" r="r" b="b"/>
            <a:pathLst>
              <a:path w="18301557" h="10287000">
                <a:moveTo>
                  <a:pt x="0" y="0"/>
                </a:moveTo>
                <a:lnTo>
                  <a:pt x="18301557" y="0"/>
                </a:lnTo>
                <a:lnTo>
                  <a:pt x="1830155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2890703" y="0"/>
            <a:ext cx="15725179" cy="10287000"/>
          </a:xfrm>
          <a:custGeom>
            <a:avLst/>
            <a:gdLst/>
            <a:ahLst/>
            <a:cxnLst/>
            <a:rect l="l" t="t" r="r" b="b"/>
            <a:pathLst>
              <a:path w="15725179" h="10287000">
                <a:moveTo>
                  <a:pt x="0" y="0"/>
                </a:moveTo>
                <a:lnTo>
                  <a:pt x="15725179" y="0"/>
                </a:lnTo>
                <a:lnTo>
                  <a:pt x="1572517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108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294727" y="2455423"/>
            <a:ext cx="1830191" cy="1830191"/>
          </a:xfrm>
          <a:custGeom>
            <a:avLst/>
            <a:gdLst/>
            <a:ahLst/>
            <a:cxnLst/>
            <a:rect l="l" t="t" r="r" b="b"/>
            <a:pathLst>
              <a:path w="1830191" h="1830191">
                <a:moveTo>
                  <a:pt x="0" y="0"/>
                </a:moveTo>
                <a:lnTo>
                  <a:pt x="1830191" y="0"/>
                </a:lnTo>
                <a:lnTo>
                  <a:pt x="1830191" y="1830191"/>
                </a:lnTo>
                <a:lnTo>
                  <a:pt x="0" y="183019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294727" y="4190364"/>
            <a:ext cx="2196554" cy="1811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Antonio"/>
                <a:ea typeface="Antonio"/>
                <a:cs typeface="Antonio"/>
                <a:sym typeface="Antonio"/>
              </a:rPr>
              <a:t>Partner </a:t>
            </a:r>
          </a:p>
          <a:p>
            <a:pPr algn="l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Antonio"/>
                <a:ea typeface="Antonio"/>
                <a:cs typeface="Antonio"/>
                <a:sym typeface="Antonio"/>
              </a:rPr>
              <a:t>Agencies</a:t>
            </a:r>
          </a:p>
        </p:txBody>
      </p:sp>
      <p:sp>
        <p:nvSpPr>
          <p:cNvPr id="6" name="Freeform 6"/>
          <p:cNvSpPr/>
          <p:nvPr/>
        </p:nvSpPr>
        <p:spPr>
          <a:xfrm>
            <a:off x="348835" y="6001386"/>
            <a:ext cx="2088339" cy="140963"/>
          </a:xfrm>
          <a:custGeom>
            <a:avLst/>
            <a:gdLst/>
            <a:ahLst/>
            <a:cxnLst/>
            <a:rect l="l" t="t" r="r" b="b"/>
            <a:pathLst>
              <a:path w="2088339" h="140963">
                <a:moveTo>
                  <a:pt x="0" y="0"/>
                </a:moveTo>
                <a:lnTo>
                  <a:pt x="2088339" y="0"/>
                </a:lnTo>
                <a:lnTo>
                  <a:pt x="2088339" y="140963"/>
                </a:lnTo>
                <a:lnTo>
                  <a:pt x="0" y="14096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394037" y="-751038"/>
            <a:ext cx="12404426" cy="12404426"/>
            <a:chOff x="0" y="0"/>
            <a:chExt cx="16539235" cy="16539235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6539235" cy="16539235"/>
              <a:chOff x="0" y="0"/>
              <a:chExt cx="812800" cy="8128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76200" cap="sq">
                <a:solidFill>
                  <a:srgbClr val="5082F0"/>
                </a:solidFill>
                <a:prstDash val="solid"/>
                <a:miter/>
              </a:ln>
            </p:spPr>
          </p:sp>
          <p:sp>
            <p:nvSpPr>
              <p:cNvPr id="5" name="TextBox 5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648481" y="648481"/>
              <a:ext cx="15242273" cy="15242273"/>
              <a:chOff x="0" y="0"/>
              <a:chExt cx="812800" cy="81280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61925" cap="sq">
                <a:solidFill>
                  <a:srgbClr val="5082F0"/>
                </a:solidFill>
                <a:prstDash val="solid"/>
                <a:miter/>
              </a:ln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1312280" y="1312280"/>
              <a:ext cx="13914674" cy="13914674"/>
              <a:chOff x="0" y="0"/>
              <a:chExt cx="812800" cy="8128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21296B"/>
              </a:solidFill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867393" y="1867393"/>
              <a:ext cx="12804449" cy="12804449"/>
              <a:chOff x="0" y="0"/>
              <a:chExt cx="812800" cy="8128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61925" cap="sq">
                <a:solidFill>
                  <a:srgbClr val="0044B5"/>
                </a:solidFill>
                <a:prstDash val="solid"/>
                <a:miter/>
              </a:ln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2640991" y="2640991"/>
              <a:ext cx="11257253" cy="11257253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95250" cap="sq">
                <a:solidFill>
                  <a:srgbClr val="0044B5"/>
                </a:solidFill>
                <a:prstDash val="solid"/>
                <a:miter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9847" y="2361302"/>
            <a:ext cx="1421724" cy="1128403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847" y="4030238"/>
            <a:ext cx="1421724" cy="1128403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9847" y="6380899"/>
            <a:ext cx="1421724" cy="1128403"/>
          </a:xfrm>
          <a:prstGeom prst="rect">
            <a:avLst/>
          </a:prstGeom>
        </p:spPr>
      </p:pic>
      <p:grpSp>
        <p:nvGrpSpPr>
          <p:cNvPr id="21" name="Group 21"/>
          <p:cNvGrpSpPr/>
          <p:nvPr/>
        </p:nvGrpSpPr>
        <p:grpSpPr>
          <a:xfrm>
            <a:off x="-109603" y="1514815"/>
            <a:ext cx="3889387" cy="7872720"/>
            <a:chOff x="0" y="0"/>
            <a:chExt cx="3267066" cy="661304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267066" cy="6613045"/>
            </a:xfrm>
            <a:custGeom>
              <a:avLst/>
              <a:gdLst/>
              <a:ahLst/>
              <a:cxnLst/>
              <a:rect l="l" t="t" r="r" b="b"/>
              <a:pathLst>
                <a:path w="3267066" h="6613045">
                  <a:moveTo>
                    <a:pt x="3267066" y="3306523"/>
                  </a:moveTo>
                  <a:cubicBezTo>
                    <a:pt x="3267066" y="5132662"/>
                    <a:pt x="1804348" y="6613045"/>
                    <a:pt x="0" y="6613045"/>
                  </a:cubicBezTo>
                  <a:lnTo>
                    <a:pt x="0" y="0"/>
                  </a:lnTo>
                  <a:cubicBezTo>
                    <a:pt x="1804348" y="0"/>
                    <a:pt x="3267066" y="1480383"/>
                    <a:pt x="3267066" y="3306523"/>
                  </a:cubicBezTo>
                  <a:close/>
                </a:path>
              </a:pathLst>
            </a:custGeom>
            <a:blipFill>
              <a:blip r:embed="rId5"/>
              <a:stretch>
                <a:fillRect l="-29126" t="-6141" r="-32008"/>
              </a:stretch>
            </a:blipFill>
          </p:spPr>
        </p:sp>
      </p:grpSp>
      <p:sp>
        <p:nvSpPr>
          <p:cNvPr id="23" name="Freeform 23"/>
          <p:cNvSpPr/>
          <p:nvPr/>
        </p:nvSpPr>
        <p:spPr>
          <a:xfrm>
            <a:off x="14894536" y="8927759"/>
            <a:ext cx="3219060" cy="1134361"/>
          </a:xfrm>
          <a:custGeom>
            <a:avLst/>
            <a:gdLst/>
            <a:ahLst/>
            <a:cxnLst/>
            <a:rect l="l" t="t" r="r" b="b"/>
            <a:pathLst>
              <a:path w="3219060" h="1134361">
                <a:moveTo>
                  <a:pt x="0" y="0"/>
                </a:moveTo>
                <a:lnTo>
                  <a:pt x="3219060" y="0"/>
                </a:lnTo>
                <a:lnTo>
                  <a:pt x="3219060" y="1134361"/>
                </a:lnTo>
                <a:lnTo>
                  <a:pt x="0" y="113436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4" name="TextBox 24"/>
          <p:cNvSpPr txBox="1"/>
          <p:nvPr/>
        </p:nvSpPr>
        <p:spPr>
          <a:xfrm>
            <a:off x="5436403" y="651708"/>
            <a:ext cx="10387806" cy="1245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421"/>
              </a:lnSpc>
            </a:pPr>
            <a:r>
              <a:rPr lang="en-US" sz="9146" b="1" spc="-283">
                <a:solidFill>
                  <a:srgbClr val="004485"/>
                </a:solidFill>
                <a:latin typeface="Antonio Bold"/>
                <a:ea typeface="Antonio Bold"/>
                <a:cs typeface="Antonio Bold"/>
                <a:sym typeface="Antonio Bold"/>
              </a:rPr>
              <a:t>SUW CAMPAIGN </a:t>
            </a:r>
            <a:r>
              <a:rPr lang="en-US" sz="9146" b="1" spc="-283">
                <a:solidFill>
                  <a:srgbClr val="F47925"/>
                </a:solidFill>
                <a:latin typeface="Antonio Bold"/>
                <a:ea typeface="Antonio Bold"/>
                <a:cs typeface="Antonio Bold"/>
                <a:sym typeface="Antonio Bold"/>
              </a:rPr>
              <a:t>FACTS 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945807" y="2593716"/>
            <a:ext cx="9167788" cy="55171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07"/>
              </a:lnSpc>
            </a:pPr>
            <a:r>
              <a:rPr lang="en-US" sz="5642" spc="16">
                <a:solidFill>
                  <a:srgbClr val="004485"/>
                </a:solidFill>
                <a:latin typeface="Palanquin"/>
                <a:ea typeface="Palanquin"/>
                <a:cs typeface="Palanquin"/>
                <a:sym typeface="Palanquin"/>
              </a:rPr>
              <a:t>Goal:  $1,190,000</a:t>
            </a:r>
          </a:p>
          <a:p>
            <a:pPr algn="l">
              <a:lnSpc>
                <a:spcPts val="6207"/>
              </a:lnSpc>
            </a:pPr>
            <a:endParaRPr lang="en-US" sz="5642" spc="16">
              <a:solidFill>
                <a:srgbClr val="004485"/>
              </a:solidFill>
              <a:latin typeface="Palanquin"/>
              <a:ea typeface="Palanquin"/>
              <a:cs typeface="Palanquin"/>
              <a:sym typeface="Palanquin"/>
            </a:endParaRPr>
          </a:p>
          <a:p>
            <a:pPr algn="l">
              <a:lnSpc>
                <a:spcPts val="6207"/>
              </a:lnSpc>
            </a:pPr>
            <a:r>
              <a:rPr lang="en-US" sz="5642" spc="16">
                <a:solidFill>
                  <a:srgbClr val="004485"/>
                </a:solidFill>
                <a:latin typeface="Palanquin"/>
                <a:ea typeface="Palanquin"/>
                <a:cs typeface="Palanquin"/>
                <a:sym typeface="Palanquin"/>
              </a:rPr>
              <a:t>65% of donations come </a:t>
            </a:r>
          </a:p>
          <a:p>
            <a:pPr algn="l">
              <a:lnSpc>
                <a:spcPts val="6207"/>
              </a:lnSpc>
            </a:pPr>
            <a:r>
              <a:rPr lang="en-US" sz="5642" spc="16">
                <a:solidFill>
                  <a:srgbClr val="004485"/>
                </a:solidFill>
                <a:latin typeface="Palanquin"/>
                <a:ea typeface="Palanquin"/>
                <a:cs typeface="Palanquin"/>
                <a:sym typeface="Palanquin"/>
              </a:rPr>
              <a:t>   from individuals</a:t>
            </a:r>
          </a:p>
          <a:p>
            <a:pPr algn="l">
              <a:lnSpc>
                <a:spcPts val="6207"/>
              </a:lnSpc>
            </a:pPr>
            <a:endParaRPr lang="en-US" sz="5642" spc="16">
              <a:solidFill>
                <a:srgbClr val="004485"/>
              </a:solidFill>
              <a:latin typeface="Palanquin"/>
              <a:ea typeface="Palanquin"/>
              <a:cs typeface="Palanquin"/>
              <a:sym typeface="Palanquin"/>
            </a:endParaRPr>
          </a:p>
          <a:p>
            <a:pPr algn="l">
              <a:lnSpc>
                <a:spcPts val="6207"/>
              </a:lnSpc>
            </a:pPr>
            <a:r>
              <a:rPr lang="en-US" sz="5642" spc="16">
                <a:solidFill>
                  <a:srgbClr val="004485"/>
                </a:solidFill>
                <a:latin typeface="Palanquin"/>
                <a:ea typeface="Palanquin"/>
                <a:cs typeface="Palanquin"/>
                <a:sym typeface="Palanquin"/>
              </a:rPr>
              <a:t>98.5% of the money raised</a:t>
            </a:r>
          </a:p>
          <a:p>
            <a:pPr algn="l">
              <a:lnSpc>
                <a:spcPts val="6207"/>
              </a:lnSpc>
              <a:spcBef>
                <a:spcPct val="0"/>
              </a:spcBef>
            </a:pPr>
            <a:r>
              <a:rPr lang="en-US" sz="5642" spc="16">
                <a:solidFill>
                  <a:srgbClr val="004485"/>
                </a:solidFill>
                <a:latin typeface="Palanquin"/>
                <a:ea typeface="Palanquin"/>
                <a:cs typeface="Palanquin"/>
                <a:sym typeface="Palanquin"/>
              </a:rPr>
              <a:t>    stays in Schuylkill County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">
            <a:extLst>
              <a:ext uri="{FF2B5EF4-FFF2-40B4-BE49-F238E27FC236}">
                <a16:creationId xmlns:a16="http://schemas.microsoft.com/office/drawing/2014/main" id="{2D3BA794-79D9-4874-9404-559190225845}"/>
              </a:ext>
            </a:extLst>
          </p:cNvPr>
          <p:cNvGrpSpPr/>
          <p:nvPr/>
        </p:nvGrpSpPr>
        <p:grpSpPr>
          <a:xfrm>
            <a:off x="-8534028" y="-1058713"/>
            <a:ext cx="12404426" cy="12404426"/>
            <a:chOff x="0" y="0"/>
            <a:chExt cx="16539235" cy="16539235"/>
          </a:xfrm>
        </p:grpSpPr>
        <p:grpSp>
          <p:nvGrpSpPr>
            <p:cNvPr id="25" name="Group 3">
              <a:extLst>
                <a:ext uri="{FF2B5EF4-FFF2-40B4-BE49-F238E27FC236}">
                  <a16:creationId xmlns:a16="http://schemas.microsoft.com/office/drawing/2014/main" id="{34545045-2B15-4B34-AA0A-F8A988C6E1BF}"/>
                </a:ext>
              </a:extLst>
            </p:cNvPr>
            <p:cNvGrpSpPr/>
            <p:nvPr/>
          </p:nvGrpSpPr>
          <p:grpSpPr>
            <a:xfrm>
              <a:off x="0" y="0"/>
              <a:ext cx="16539235" cy="16539235"/>
              <a:chOff x="0" y="0"/>
              <a:chExt cx="812800" cy="812800"/>
            </a:xfrm>
          </p:grpSpPr>
          <p:sp>
            <p:nvSpPr>
              <p:cNvPr id="38" name="Freeform 4">
                <a:extLst>
                  <a:ext uri="{FF2B5EF4-FFF2-40B4-BE49-F238E27FC236}">
                    <a16:creationId xmlns:a16="http://schemas.microsoft.com/office/drawing/2014/main" id="{9BA7D94E-C969-4292-BEAA-8B35778B0455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76200" cap="sq">
                <a:solidFill>
                  <a:srgbClr val="F47925"/>
                </a:solidFill>
                <a:prstDash val="solid"/>
                <a:miter/>
              </a:ln>
            </p:spPr>
          </p:sp>
          <p:sp>
            <p:nvSpPr>
              <p:cNvPr id="39" name="TextBox 5">
                <a:extLst>
                  <a:ext uri="{FF2B5EF4-FFF2-40B4-BE49-F238E27FC236}">
                    <a16:creationId xmlns:a16="http://schemas.microsoft.com/office/drawing/2014/main" id="{9B5C9E40-5385-40B7-92D3-99C537DA8149}"/>
                  </a:ext>
                </a:extLst>
              </p:cNvPr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6" name="Group 6">
              <a:extLst>
                <a:ext uri="{FF2B5EF4-FFF2-40B4-BE49-F238E27FC236}">
                  <a16:creationId xmlns:a16="http://schemas.microsoft.com/office/drawing/2014/main" id="{CC6B0EDA-19F7-4CDC-88F8-E2C08B569501}"/>
                </a:ext>
              </a:extLst>
            </p:cNvPr>
            <p:cNvGrpSpPr/>
            <p:nvPr/>
          </p:nvGrpSpPr>
          <p:grpSpPr>
            <a:xfrm>
              <a:off x="648481" y="648481"/>
              <a:ext cx="15242273" cy="15242273"/>
              <a:chOff x="0" y="0"/>
              <a:chExt cx="812800" cy="812800"/>
            </a:xfrm>
          </p:grpSpPr>
          <p:sp>
            <p:nvSpPr>
              <p:cNvPr id="36" name="Freeform 7">
                <a:extLst>
                  <a:ext uri="{FF2B5EF4-FFF2-40B4-BE49-F238E27FC236}">
                    <a16:creationId xmlns:a16="http://schemas.microsoft.com/office/drawing/2014/main" id="{2A356102-F65E-4014-A385-D6E1F55A1588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61925" cap="sq">
                <a:solidFill>
                  <a:srgbClr val="F47925"/>
                </a:solidFill>
                <a:prstDash val="solid"/>
                <a:miter/>
              </a:ln>
            </p:spPr>
          </p:sp>
          <p:sp>
            <p:nvSpPr>
              <p:cNvPr id="37" name="TextBox 8">
                <a:extLst>
                  <a:ext uri="{FF2B5EF4-FFF2-40B4-BE49-F238E27FC236}">
                    <a16:creationId xmlns:a16="http://schemas.microsoft.com/office/drawing/2014/main" id="{C0A2C797-3921-4F66-A1F2-E3437E3E5AFC}"/>
                  </a:ext>
                </a:extLst>
              </p:cNvPr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7" name="Group 9">
              <a:extLst>
                <a:ext uri="{FF2B5EF4-FFF2-40B4-BE49-F238E27FC236}">
                  <a16:creationId xmlns:a16="http://schemas.microsoft.com/office/drawing/2014/main" id="{10F675BF-358D-406E-A3FA-93D883B84ED4}"/>
                </a:ext>
              </a:extLst>
            </p:cNvPr>
            <p:cNvGrpSpPr/>
            <p:nvPr/>
          </p:nvGrpSpPr>
          <p:grpSpPr>
            <a:xfrm>
              <a:off x="1312280" y="1312280"/>
              <a:ext cx="13914674" cy="13914674"/>
              <a:chOff x="0" y="0"/>
              <a:chExt cx="812800" cy="812800"/>
            </a:xfrm>
          </p:grpSpPr>
          <p:sp>
            <p:nvSpPr>
              <p:cNvPr id="34" name="Freeform 10">
                <a:extLst>
                  <a:ext uri="{FF2B5EF4-FFF2-40B4-BE49-F238E27FC236}">
                    <a16:creationId xmlns:a16="http://schemas.microsoft.com/office/drawing/2014/main" id="{DFAE3B08-C3AA-451B-A6CE-F25926CBF587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BA00"/>
              </a:solidFill>
            </p:spPr>
          </p:sp>
          <p:sp>
            <p:nvSpPr>
              <p:cNvPr id="35" name="TextBox 11">
                <a:extLst>
                  <a:ext uri="{FF2B5EF4-FFF2-40B4-BE49-F238E27FC236}">
                    <a16:creationId xmlns:a16="http://schemas.microsoft.com/office/drawing/2014/main" id="{2EBAF510-FD9F-46F3-BA92-6B461E78A989}"/>
                  </a:ext>
                </a:extLst>
              </p:cNvPr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8" name="Group 12">
              <a:extLst>
                <a:ext uri="{FF2B5EF4-FFF2-40B4-BE49-F238E27FC236}">
                  <a16:creationId xmlns:a16="http://schemas.microsoft.com/office/drawing/2014/main" id="{9073B69B-E137-44DA-8EFC-44DD0BF58343}"/>
                </a:ext>
              </a:extLst>
            </p:cNvPr>
            <p:cNvGrpSpPr/>
            <p:nvPr/>
          </p:nvGrpSpPr>
          <p:grpSpPr>
            <a:xfrm>
              <a:off x="1867393" y="1867393"/>
              <a:ext cx="12804449" cy="12804449"/>
              <a:chOff x="0" y="0"/>
              <a:chExt cx="812800" cy="812800"/>
            </a:xfrm>
          </p:grpSpPr>
          <p:sp>
            <p:nvSpPr>
              <p:cNvPr id="32" name="Freeform 13">
                <a:extLst>
                  <a:ext uri="{FF2B5EF4-FFF2-40B4-BE49-F238E27FC236}">
                    <a16:creationId xmlns:a16="http://schemas.microsoft.com/office/drawing/2014/main" id="{DBB5DD38-B0A8-4D4A-BBBC-F23C8508F34B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61925" cap="sq">
                <a:solidFill>
                  <a:srgbClr val="F47925"/>
                </a:solidFill>
                <a:prstDash val="solid"/>
                <a:miter/>
              </a:ln>
            </p:spPr>
          </p:sp>
          <p:sp>
            <p:nvSpPr>
              <p:cNvPr id="33" name="TextBox 14">
                <a:extLst>
                  <a:ext uri="{FF2B5EF4-FFF2-40B4-BE49-F238E27FC236}">
                    <a16:creationId xmlns:a16="http://schemas.microsoft.com/office/drawing/2014/main" id="{81445081-2199-4B07-8A3A-32DEF9878562}"/>
                  </a:ext>
                </a:extLst>
              </p:cNvPr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15">
              <a:extLst>
                <a:ext uri="{FF2B5EF4-FFF2-40B4-BE49-F238E27FC236}">
                  <a16:creationId xmlns:a16="http://schemas.microsoft.com/office/drawing/2014/main" id="{C8747FC6-DED6-4D08-A65E-3D9932BED60F}"/>
                </a:ext>
              </a:extLst>
            </p:cNvPr>
            <p:cNvGrpSpPr/>
            <p:nvPr/>
          </p:nvGrpSpPr>
          <p:grpSpPr>
            <a:xfrm>
              <a:off x="2640991" y="2640991"/>
              <a:ext cx="11257253" cy="11257253"/>
              <a:chOff x="0" y="0"/>
              <a:chExt cx="812800" cy="812800"/>
            </a:xfrm>
          </p:grpSpPr>
          <p:sp>
            <p:nvSpPr>
              <p:cNvPr id="30" name="Freeform 16">
                <a:extLst>
                  <a:ext uri="{FF2B5EF4-FFF2-40B4-BE49-F238E27FC236}">
                    <a16:creationId xmlns:a16="http://schemas.microsoft.com/office/drawing/2014/main" id="{62B019C8-08C5-4339-A273-B1987987D3BB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95250" cap="sq">
                <a:solidFill>
                  <a:srgbClr val="F47925"/>
                </a:solidFill>
                <a:prstDash val="solid"/>
                <a:miter/>
              </a:ln>
            </p:spPr>
          </p:sp>
          <p:sp>
            <p:nvSpPr>
              <p:cNvPr id="31" name="TextBox 17">
                <a:extLst>
                  <a:ext uri="{FF2B5EF4-FFF2-40B4-BE49-F238E27FC236}">
                    <a16:creationId xmlns:a16="http://schemas.microsoft.com/office/drawing/2014/main" id="{0B33DDB5-675E-4A6F-8AA8-FEF5B19AA6D7}"/>
                  </a:ext>
                </a:extLst>
              </p:cNvPr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40" name="Freeform 18">
            <a:extLst>
              <a:ext uri="{FF2B5EF4-FFF2-40B4-BE49-F238E27FC236}">
                <a16:creationId xmlns:a16="http://schemas.microsoft.com/office/drawing/2014/main" id="{96102A37-F923-4BC4-91E6-3FC5039404F4}"/>
              </a:ext>
            </a:extLst>
          </p:cNvPr>
          <p:cNvSpPr/>
          <p:nvPr/>
        </p:nvSpPr>
        <p:spPr>
          <a:xfrm>
            <a:off x="381000" y="1104900"/>
            <a:ext cx="15558292" cy="8607964"/>
          </a:xfrm>
          <a:custGeom>
            <a:avLst/>
            <a:gdLst/>
            <a:ahLst/>
            <a:cxnLst/>
            <a:rect l="l" t="t" r="r" b="b"/>
            <a:pathLst>
              <a:path w="15558292" h="8607964">
                <a:moveTo>
                  <a:pt x="0" y="0"/>
                </a:moveTo>
                <a:lnTo>
                  <a:pt x="15558292" y="0"/>
                </a:lnTo>
                <a:lnTo>
                  <a:pt x="15558292" y="8607963"/>
                </a:lnTo>
                <a:lnTo>
                  <a:pt x="0" y="860796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35557"/>
            </a:stretch>
          </a:blipFill>
        </p:spPr>
      </p:sp>
      <p:sp>
        <p:nvSpPr>
          <p:cNvPr id="41" name="Freeform 19">
            <a:extLst>
              <a:ext uri="{FF2B5EF4-FFF2-40B4-BE49-F238E27FC236}">
                <a16:creationId xmlns:a16="http://schemas.microsoft.com/office/drawing/2014/main" id="{876F8C9A-F29F-4BD9-9CBF-A0CB90016591}"/>
              </a:ext>
            </a:extLst>
          </p:cNvPr>
          <p:cNvSpPr/>
          <p:nvPr/>
        </p:nvSpPr>
        <p:spPr>
          <a:xfrm>
            <a:off x="15085554" y="2513504"/>
            <a:ext cx="2686164" cy="2484702"/>
          </a:xfrm>
          <a:custGeom>
            <a:avLst/>
            <a:gdLst/>
            <a:ahLst/>
            <a:cxnLst/>
            <a:rect l="l" t="t" r="r" b="b"/>
            <a:pathLst>
              <a:path w="2686164" h="2484702">
                <a:moveTo>
                  <a:pt x="0" y="0"/>
                </a:moveTo>
                <a:lnTo>
                  <a:pt x="2686165" y="0"/>
                </a:lnTo>
                <a:lnTo>
                  <a:pt x="2686165" y="2484702"/>
                </a:lnTo>
                <a:lnTo>
                  <a:pt x="0" y="24847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2" name="TextBox 21">
            <a:extLst>
              <a:ext uri="{FF2B5EF4-FFF2-40B4-BE49-F238E27FC236}">
                <a16:creationId xmlns:a16="http://schemas.microsoft.com/office/drawing/2014/main" id="{ECB42A35-114D-42E5-BC93-5A1A428C31C7}"/>
              </a:ext>
            </a:extLst>
          </p:cNvPr>
          <p:cNvSpPr txBox="1"/>
          <p:nvPr/>
        </p:nvSpPr>
        <p:spPr>
          <a:xfrm>
            <a:off x="3110644" y="477522"/>
            <a:ext cx="15177356" cy="1940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421"/>
              </a:lnSpc>
            </a:pPr>
            <a:r>
              <a:rPr lang="en-US" sz="9146" b="1" spc="-283">
                <a:solidFill>
                  <a:srgbClr val="004485"/>
                </a:solidFill>
                <a:latin typeface="Antonio Bold"/>
                <a:ea typeface="Antonio Bold"/>
                <a:cs typeface="Antonio Bold"/>
                <a:sym typeface="Antonio Bold"/>
              </a:rPr>
              <a:t>ALL SUW CAMPAIGN </a:t>
            </a:r>
            <a:r>
              <a:rPr lang="en-US" sz="9146" b="1" spc="-283">
                <a:solidFill>
                  <a:srgbClr val="F47925"/>
                </a:solidFill>
                <a:latin typeface="Antonio Bold"/>
                <a:ea typeface="Antonio Bold"/>
                <a:cs typeface="Antonio Bold"/>
                <a:sym typeface="Antonio Bold"/>
              </a:rPr>
              <a:t>PRIZES</a:t>
            </a:r>
          </a:p>
          <a:p>
            <a:pPr algn="l">
              <a:lnSpc>
                <a:spcPts val="5816"/>
              </a:lnSpc>
            </a:pPr>
            <a:r>
              <a:rPr lang="en-US" sz="5647" b="1" spc="-175">
                <a:solidFill>
                  <a:srgbClr val="D12626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      </a:t>
            </a:r>
            <a:r>
              <a:rPr lang="en-US" sz="5647" spc="-175">
                <a:solidFill>
                  <a:srgbClr val="004485"/>
                </a:solidFill>
                <a:latin typeface="Noto Sans"/>
                <a:ea typeface="Noto Sans"/>
                <a:cs typeface="Noto Sans"/>
                <a:sym typeface="Noto Sans"/>
              </a:rPr>
              <a:t>ARE DONATED BY LOCAL BUSINESSES!</a:t>
            </a:r>
          </a:p>
        </p:txBody>
      </p:sp>
      <p:sp>
        <p:nvSpPr>
          <p:cNvPr id="43" name="TextBox 22">
            <a:extLst>
              <a:ext uri="{FF2B5EF4-FFF2-40B4-BE49-F238E27FC236}">
                <a16:creationId xmlns:a16="http://schemas.microsoft.com/office/drawing/2014/main" id="{77288D87-508E-42BD-953A-15E60E34C41F}"/>
              </a:ext>
            </a:extLst>
          </p:cNvPr>
          <p:cNvSpPr txBox="1"/>
          <p:nvPr/>
        </p:nvSpPr>
        <p:spPr>
          <a:xfrm rot="581784">
            <a:off x="15576098" y="3357781"/>
            <a:ext cx="1701869" cy="814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5"/>
              </a:lnSpc>
            </a:pPr>
            <a:r>
              <a:rPr lang="en-US" sz="2854" b="1">
                <a:solidFill>
                  <a:srgbClr val="FFFFFF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$28,000 </a:t>
            </a:r>
          </a:p>
          <a:p>
            <a:pPr algn="ctr">
              <a:lnSpc>
                <a:spcPts val="3225"/>
              </a:lnSpc>
            </a:pPr>
            <a:r>
              <a:rPr lang="en-US" sz="2854" b="1">
                <a:solidFill>
                  <a:srgbClr val="FFFFFF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Value!</a:t>
            </a:r>
          </a:p>
        </p:txBody>
      </p:sp>
      <p:sp>
        <p:nvSpPr>
          <p:cNvPr id="44" name="TextBox 23">
            <a:extLst>
              <a:ext uri="{FF2B5EF4-FFF2-40B4-BE49-F238E27FC236}">
                <a16:creationId xmlns:a16="http://schemas.microsoft.com/office/drawing/2014/main" id="{4AE1915E-EDAF-4F3C-A450-4A1C877A80D6}"/>
              </a:ext>
            </a:extLst>
          </p:cNvPr>
          <p:cNvSpPr txBox="1"/>
          <p:nvPr/>
        </p:nvSpPr>
        <p:spPr>
          <a:xfrm>
            <a:off x="2232837" y="9589299"/>
            <a:ext cx="16055163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Antonio"/>
                <a:ea typeface="Antonio"/>
                <a:cs typeface="Antonio"/>
                <a:sym typeface="Antonio"/>
              </a:rPr>
              <a:t>Rinaldi Family Dealership </a:t>
            </a:r>
            <a:r>
              <a:rPr lang="en-US" sz="3200">
                <a:solidFill>
                  <a:srgbClr val="F47925"/>
                </a:solidFill>
                <a:latin typeface="Antonio"/>
                <a:ea typeface="Antonio"/>
                <a:cs typeface="Antonio"/>
                <a:sym typeface="Antonio"/>
              </a:rPr>
              <a:t>| </a:t>
            </a:r>
            <a:r>
              <a:rPr lang="en-US" sz="3200">
                <a:solidFill>
                  <a:srgbClr val="000000"/>
                </a:solidFill>
                <a:latin typeface="Antonio"/>
                <a:ea typeface="Antonio"/>
                <a:cs typeface="Antonio"/>
                <a:sym typeface="Antonio"/>
              </a:rPr>
              <a:t>Bob Weaver Auto </a:t>
            </a:r>
            <a:r>
              <a:rPr lang="en-US" sz="3200">
                <a:solidFill>
                  <a:srgbClr val="F47925"/>
                </a:solidFill>
                <a:latin typeface="Antonio"/>
                <a:ea typeface="Antonio"/>
                <a:cs typeface="Antonio"/>
                <a:sym typeface="Antonio"/>
              </a:rPr>
              <a:t>|</a:t>
            </a:r>
            <a:r>
              <a:rPr lang="en-US" sz="3200">
                <a:solidFill>
                  <a:srgbClr val="000000"/>
                </a:solidFill>
                <a:latin typeface="Antonio"/>
                <a:ea typeface="Antonio"/>
                <a:cs typeface="Antonio"/>
                <a:sym typeface="Antonio"/>
              </a:rPr>
              <a:t> J. Bertolet Volkswagen </a:t>
            </a:r>
            <a:r>
              <a:rPr lang="en-US" sz="3200">
                <a:solidFill>
                  <a:srgbClr val="F47925"/>
                </a:solidFill>
                <a:latin typeface="Antonio"/>
                <a:ea typeface="Antonio"/>
                <a:cs typeface="Antonio"/>
                <a:sym typeface="Antonio"/>
              </a:rPr>
              <a:t>|</a:t>
            </a:r>
            <a:r>
              <a:rPr lang="en-US" sz="3200">
                <a:solidFill>
                  <a:srgbClr val="000000"/>
                </a:solidFill>
                <a:latin typeface="Antonio"/>
                <a:ea typeface="Antonio"/>
                <a:cs typeface="Antonio"/>
                <a:sym typeface="Antonio"/>
              </a:rPr>
              <a:t> Sands Ford of Pottsville </a:t>
            </a:r>
            <a:r>
              <a:rPr lang="en-US" sz="3200">
                <a:solidFill>
                  <a:srgbClr val="F47925"/>
                </a:solidFill>
                <a:latin typeface="Antonio"/>
                <a:ea typeface="Antonio"/>
                <a:cs typeface="Antonio"/>
                <a:sym typeface="Antonio"/>
              </a:rPr>
              <a:t>|</a:t>
            </a:r>
            <a:r>
              <a:rPr lang="en-US" sz="3200">
                <a:solidFill>
                  <a:srgbClr val="000000"/>
                </a:solidFill>
                <a:latin typeface="Antonio"/>
                <a:ea typeface="Antonio"/>
                <a:cs typeface="Antonio"/>
                <a:sym typeface="Antonio"/>
              </a:rPr>
              <a:t> WFJ Law</a:t>
            </a:r>
          </a:p>
        </p:txBody>
      </p:sp>
      <p:pic>
        <p:nvPicPr>
          <p:cNvPr id="45" name="Picture 2" descr="Chevrolet">
            <a:extLst>
              <a:ext uri="{FF2B5EF4-FFF2-40B4-BE49-F238E27FC236}">
                <a16:creationId xmlns:a16="http://schemas.microsoft.com/office/drawing/2014/main" id="{75B5D442-C21E-4E39-9DF5-5F555882E0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8706" y="2608340"/>
            <a:ext cx="2209800" cy="48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R &amp; R Auto Group Schuylkill Haven, PA">
            <a:extLst>
              <a:ext uri="{FF2B5EF4-FFF2-40B4-BE49-F238E27FC236}">
                <a16:creationId xmlns:a16="http://schemas.microsoft.com/office/drawing/2014/main" id="{5CBD8B30-5E02-4703-BD6A-D505ACEE7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9398" y="3220281"/>
            <a:ext cx="35623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8534028" y="-1058713"/>
            <a:ext cx="12404426" cy="12404426"/>
            <a:chOff x="0" y="0"/>
            <a:chExt cx="16539235" cy="16539235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6539235" cy="16539235"/>
              <a:chOff x="0" y="0"/>
              <a:chExt cx="812800" cy="8128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76200" cap="sq">
                <a:solidFill>
                  <a:srgbClr val="F47925"/>
                </a:solidFill>
                <a:prstDash val="solid"/>
                <a:miter/>
              </a:ln>
            </p:spPr>
          </p:sp>
          <p:sp>
            <p:nvSpPr>
              <p:cNvPr id="5" name="TextBox 5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648481" y="648481"/>
              <a:ext cx="15242273" cy="15242273"/>
              <a:chOff x="0" y="0"/>
              <a:chExt cx="812800" cy="81280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61925" cap="sq">
                <a:solidFill>
                  <a:srgbClr val="F47925"/>
                </a:solidFill>
                <a:prstDash val="solid"/>
                <a:miter/>
              </a:ln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1312280" y="1312280"/>
              <a:ext cx="13914674" cy="13914674"/>
              <a:chOff x="0" y="0"/>
              <a:chExt cx="812800" cy="8128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BA00"/>
              </a:solidFill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867393" y="1867393"/>
              <a:ext cx="12804449" cy="12804449"/>
              <a:chOff x="0" y="0"/>
              <a:chExt cx="812800" cy="8128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61925" cap="sq">
                <a:solidFill>
                  <a:srgbClr val="F47925"/>
                </a:solidFill>
                <a:prstDash val="solid"/>
                <a:miter/>
              </a:ln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2640991" y="2640991"/>
              <a:ext cx="11257253" cy="11257253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95250" cap="sq">
                <a:solidFill>
                  <a:srgbClr val="F47925"/>
                </a:solidFill>
                <a:prstDash val="solid"/>
                <a:miter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8" name="Freeform 18"/>
          <p:cNvSpPr/>
          <p:nvPr/>
        </p:nvSpPr>
        <p:spPr>
          <a:xfrm>
            <a:off x="3600936" y="2013453"/>
            <a:ext cx="14794824" cy="7947984"/>
          </a:xfrm>
          <a:custGeom>
            <a:avLst/>
            <a:gdLst/>
            <a:ahLst/>
            <a:cxnLst/>
            <a:rect l="l" t="t" r="r" b="b"/>
            <a:pathLst>
              <a:path w="14794824" h="7947984">
                <a:moveTo>
                  <a:pt x="0" y="0"/>
                </a:moveTo>
                <a:lnTo>
                  <a:pt x="14794825" y="0"/>
                </a:lnTo>
                <a:lnTo>
                  <a:pt x="14794825" y="7947984"/>
                </a:lnTo>
                <a:lnTo>
                  <a:pt x="0" y="79479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706"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3110644" y="439422"/>
            <a:ext cx="10097975" cy="1281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68"/>
              </a:lnSpc>
            </a:pPr>
            <a:r>
              <a:rPr lang="en-US" sz="6085" b="1" spc="-188">
                <a:solidFill>
                  <a:srgbClr val="004485"/>
                </a:solidFill>
                <a:latin typeface="Antonio Bold"/>
                <a:ea typeface="Antonio Bold"/>
                <a:cs typeface="Antonio Bold"/>
                <a:sym typeface="Antonio Bold"/>
              </a:rPr>
              <a:t>ALL SUW CAMPAIGN </a:t>
            </a:r>
            <a:r>
              <a:rPr lang="en-US" sz="6085" b="1" spc="-188">
                <a:solidFill>
                  <a:srgbClr val="F47925"/>
                </a:solidFill>
                <a:latin typeface="Antonio Bold"/>
                <a:ea typeface="Antonio Bold"/>
                <a:cs typeface="Antonio Bold"/>
                <a:sym typeface="Antonio Bold"/>
              </a:rPr>
              <a:t>PRIZES</a:t>
            </a:r>
          </a:p>
          <a:p>
            <a:pPr algn="l">
              <a:lnSpc>
                <a:spcPts val="3870"/>
              </a:lnSpc>
            </a:pPr>
            <a:r>
              <a:rPr lang="en-US" sz="3757" b="1" spc="-116">
                <a:solidFill>
                  <a:srgbClr val="D12626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      </a:t>
            </a:r>
            <a:r>
              <a:rPr lang="en-US" sz="3757" spc="-116">
                <a:solidFill>
                  <a:srgbClr val="004485"/>
                </a:solidFill>
                <a:latin typeface="Noto Sans"/>
                <a:ea typeface="Noto Sans"/>
                <a:cs typeface="Noto Sans"/>
                <a:sym typeface="Noto Sans"/>
              </a:rPr>
              <a:t>ARE DONATED BY LOCAL BUSINESSES!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74</Words>
  <Application>Microsoft Office PowerPoint</Application>
  <PresentationFormat>Custom</PresentationFormat>
  <Paragraphs>17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Calibri</vt:lpstr>
      <vt:lpstr>Palanquin</vt:lpstr>
      <vt:lpstr>Arial</vt:lpstr>
      <vt:lpstr>Antonio Bold</vt:lpstr>
      <vt:lpstr>Noto Sans Bold</vt:lpstr>
      <vt:lpstr>Antonio</vt:lpstr>
      <vt:lpstr>Noto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2027 Campaign Presentation_PPL</dc:title>
  <dc:creator>Rebecca Woods</dc:creator>
  <cp:lastModifiedBy>Rebecca Woods</cp:lastModifiedBy>
  <cp:revision>2</cp:revision>
  <dcterms:created xsi:type="dcterms:W3CDTF">2006-08-16T00:00:00Z</dcterms:created>
  <dcterms:modified xsi:type="dcterms:W3CDTF">2026-09-16T20:53:49Z</dcterms:modified>
  <dc:identifier>DAHVZA2M5dI</dc:identifier>
</cp:coreProperties>
</file>