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5" r:id="rId11"/>
  </p:sldIdLst>
  <p:sldSz cx="18288000" cy="10287000"/>
  <p:notesSz cx="6858000" cy="9144000"/>
  <p:embeddedFontLst>
    <p:embeddedFont>
      <p:font typeface="Antonio" panose="020B0604020202020204" charset="0"/>
      <p:regular r:id="rId12"/>
    </p:embeddedFont>
    <p:embeddedFont>
      <p:font typeface="Antonio Bold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Noto Sans" panose="020B0502040504020204" pitchFamily="34" charset="0"/>
      <p:regular r:id="rId18"/>
    </p:embeddedFont>
    <p:embeddedFont>
      <p:font typeface="Noto Sans Bold" panose="020B0802040504020204" charset="0"/>
      <p:regular r:id="rId19"/>
    </p:embeddedFont>
    <p:embeddedFont>
      <p:font typeface="Palanquin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dpwUQfgHpY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58146" y="0"/>
            <a:ext cx="12129854" cy="10287079"/>
          </a:xfrm>
          <a:custGeom>
            <a:avLst/>
            <a:gdLst/>
            <a:ahLst/>
            <a:cxnLst/>
            <a:rect l="l" t="t" r="r" b="b"/>
            <a:pathLst>
              <a:path w="12129854" h="10287079">
                <a:moveTo>
                  <a:pt x="0" y="0"/>
                </a:moveTo>
                <a:lnTo>
                  <a:pt x="12129854" y="0"/>
                </a:lnTo>
                <a:lnTo>
                  <a:pt x="12129854" y="10287079"/>
                </a:lnTo>
                <a:lnTo>
                  <a:pt x="0" y="102870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538" r="-653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564203" y="0"/>
            <a:ext cx="11319155" cy="10287079"/>
          </a:xfrm>
          <a:custGeom>
            <a:avLst/>
            <a:gdLst/>
            <a:ahLst/>
            <a:cxnLst/>
            <a:rect l="l" t="t" r="r" b="b"/>
            <a:pathLst>
              <a:path w="11319155" h="10287079">
                <a:moveTo>
                  <a:pt x="0" y="0"/>
                </a:moveTo>
                <a:lnTo>
                  <a:pt x="11319156" y="0"/>
                </a:lnTo>
                <a:lnTo>
                  <a:pt x="11319156" y="10287079"/>
                </a:lnTo>
                <a:lnTo>
                  <a:pt x="0" y="10287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228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68" y="4120934"/>
            <a:ext cx="5537056" cy="2045132"/>
          </a:xfrm>
          <a:custGeom>
            <a:avLst/>
            <a:gdLst/>
            <a:ahLst/>
            <a:cxnLst/>
            <a:rect l="l" t="t" r="r" b="b"/>
            <a:pathLst>
              <a:path w="5537056" h="2045132">
                <a:moveTo>
                  <a:pt x="0" y="0"/>
                </a:moveTo>
                <a:lnTo>
                  <a:pt x="5537055" y="0"/>
                </a:lnTo>
                <a:lnTo>
                  <a:pt x="5537055" y="2045132"/>
                </a:lnTo>
                <a:lnTo>
                  <a:pt x="0" y="20451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7188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Schuylkill United Way - 2027 Campaign Video: This Is What Hope Looks Like">
            <a:hlinkClick r:id="" action="ppaction://media"/>
            <a:extLst>
              <a:ext uri="{FF2B5EF4-FFF2-40B4-BE49-F238E27FC236}">
                <a16:creationId xmlns:a16="http://schemas.microsoft.com/office/drawing/2014/main" id="{89A338F1-45F1-4BC6-A4DB-05536AC31FE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0500" y="84772"/>
            <a:ext cx="17907000" cy="1011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01557" cy="10287000"/>
          </a:xfrm>
          <a:custGeom>
            <a:avLst/>
            <a:gdLst/>
            <a:ahLst/>
            <a:cxnLst/>
            <a:rect l="l" t="t" r="r" b="b"/>
            <a:pathLst>
              <a:path w="18301557" h="10287000">
                <a:moveTo>
                  <a:pt x="0" y="0"/>
                </a:moveTo>
                <a:lnTo>
                  <a:pt x="18301557" y="0"/>
                </a:lnTo>
                <a:lnTo>
                  <a:pt x="1830155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890703" y="0"/>
            <a:ext cx="15725179" cy="10287000"/>
          </a:xfrm>
          <a:custGeom>
            <a:avLst/>
            <a:gdLst/>
            <a:ahLst/>
            <a:cxnLst/>
            <a:rect l="l" t="t" r="r" b="b"/>
            <a:pathLst>
              <a:path w="15725179" h="10287000">
                <a:moveTo>
                  <a:pt x="0" y="0"/>
                </a:moveTo>
                <a:lnTo>
                  <a:pt x="15725179" y="0"/>
                </a:lnTo>
                <a:lnTo>
                  <a:pt x="157251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0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94727" y="2455423"/>
            <a:ext cx="1830191" cy="1830191"/>
          </a:xfrm>
          <a:custGeom>
            <a:avLst/>
            <a:gdLst/>
            <a:ahLst/>
            <a:cxnLst/>
            <a:rect l="l" t="t" r="r" b="b"/>
            <a:pathLst>
              <a:path w="1830191" h="1830191">
                <a:moveTo>
                  <a:pt x="0" y="0"/>
                </a:moveTo>
                <a:lnTo>
                  <a:pt x="1830191" y="0"/>
                </a:lnTo>
                <a:lnTo>
                  <a:pt x="1830191" y="1830191"/>
                </a:lnTo>
                <a:lnTo>
                  <a:pt x="0" y="1830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4727" y="4190364"/>
            <a:ext cx="2196554" cy="1811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Antonio"/>
                <a:ea typeface="Antonio"/>
                <a:cs typeface="Antonio"/>
                <a:sym typeface="Antonio"/>
              </a:rPr>
              <a:t>Partner </a:t>
            </a:r>
          </a:p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Antonio"/>
                <a:ea typeface="Antonio"/>
                <a:cs typeface="Antonio"/>
                <a:sym typeface="Antonio"/>
              </a:rPr>
              <a:t>Agencies</a:t>
            </a:r>
          </a:p>
        </p:txBody>
      </p:sp>
      <p:sp>
        <p:nvSpPr>
          <p:cNvPr id="6" name="Freeform 6"/>
          <p:cNvSpPr/>
          <p:nvPr/>
        </p:nvSpPr>
        <p:spPr>
          <a:xfrm>
            <a:off x="348835" y="6001386"/>
            <a:ext cx="2088339" cy="140963"/>
          </a:xfrm>
          <a:custGeom>
            <a:avLst/>
            <a:gdLst/>
            <a:ahLst/>
            <a:cxnLst/>
            <a:rect l="l" t="t" r="r" b="b"/>
            <a:pathLst>
              <a:path w="2088339" h="140963">
                <a:moveTo>
                  <a:pt x="0" y="0"/>
                </a:moveTo>
                <a:lnTo>
                  <a:pt x="2088339" y="0"/>
                </a:lnTo>
                <a:lnTo>
                  <a:pt x="2088339" y="140963"/>
                </a:lnTo>
                <a:lnTo>
                  <a:pt x="0" y="140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64" t="-17309" r="-8190" b="-18222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91478" y="0"/>
            <a:ext cx="20136054" cy="11326530"/>
          </a:xfrm>
          <a:custGeom>
            <a:avLst/>
            <a:gdLst/>
            <a:ahLst/>
            <a:cxnLst/>
            <a:rect l="l" t="t" r="r" b="b"/>
            <a:pathLst>
              <a:path w="20136054" h="11326530">
                <a:moveTo>
                  <a:pt x="0" y="0"/>
                </a:moveTo>
                <a:lnTo>
                  <a:pt x="20136053" y="0"/>
                </a:lnTo>
                <a:lnTo>
                  <a:pt x="20136053" y="11326530"/>
                </a:lnTo>
                <a:lnTo>
                  <a:pt x="0" y="113265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039" b="-1293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8838678" cy="10287000"/>
          </a:xfrm>
          <a:custGeom>
            <a:avLst/>
            <a:gdLst/>
            <a:ahLst/>
            <a:cxnLst/>
            <a:rect l="l" t="t" r="r" b="b"/>
            <a:pathLst>
              <a:path w="8838678" h="10287000">
                <a:moveTo>
                  <a:pt x="0" y="0"/>
                </a:moveTo>
                <a:lnTo>
                  <a:pt x="8838678" y="0"/>
                </a:lnTo>
                <a:lnTo>
                  <a:pt x="88386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43" r="-974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33310" y="-2569057"/>
            <a:ext cx="12583652" cy="14128954"/>
          </a:xfrm>
          <a:custGeom>
            <a:avLst/>
            <a:gdLst/>
            <a:ahLst/>
            <a:cxnLst/>
            <a:rect l="l" t="t" r="r" b="b"/>
            <a:pathLst>
              <a:path w="12583652" h="14128954">
                <a:moveTo>
                  <a:pt x="0" y="0"/>
                </a:moveTo>
                <a:lnTo>
                  <a:pt x="12583652" y="0"/>
                </a:lnTo>
                <a:lnTo>
                  <a:pt x="12583652" y="14128953"/>
                </a:lnTo>
                <a:lnTo>
                  <a:pt x="0" y="14128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584" r="-16353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394037" y="-751038"/>
            <a:ext cx="12404426" cy="12404426"/>
            <a:chOff x="0" y="0"/>
            <a:chExt cx="16539235" cy="1653923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6539235" cy="16539235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76200" cap="sq">
                <a:solidFill>
                  <a:srgbClr val="5082F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48481" y="648481"/>
              <a:ext cx="15242273" cy="15242273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5082F0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312280" y="1312280"/>
              <a:ext cx="13914674" cy="13914674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1296B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867393" y="1867393"/>
              <a:ext cx="12804449" cy="1280444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0044B5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640991" y="2640991"/>
              <a:ext cx="11257253" cy="1125725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" cap="sq">
                <a:solidFill>
                  <a:srgbClr val="0044B5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847" y="2361302"/>
            <a:ext cx="1421724" cy="1128403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847" y="4030238"/>
            <a:ext cx="1421724" cy="112840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847" y="6380899"/>
            <a:ext cx="1421724" cy="1128403"/>
          </a:xfrm>
          <a:prstGeom prst="rect">
            <a:avLst/>
          </a:prstGeom>
        </p:spPr>
      </p:pic>
      <p:grpSp>
        <p:nvGrpSpPr>
          <p:cNvPr id="21" name="Group 21"/>
          <p:cNvGrpSpPr/>
          <p:nvPr/>
        </p:nvGrpSpPr>
        <p:grpSpPr>
          <a:xfrm>
            <a:off x="-109603" y="1514815"/>
            <a:ext cx="3889387" cy="7872720"/>
            <a:chOff x="0" y="0"/>
            <a:chExt cx="3267066" cy="661304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267066" cy="6613045"/>
            </a:xfrm>
            <a:custGeom>
              <a:avLst/>
              <a:gdLst/>
              <a:ahLst/>
              <a:cxnLst/>
              <a:rect l="l" t="t" r="r" b="b"/>
              <a:pathLst>
                <a:path w="3267066" h="6613045">
                  <a:moveTo>
                    <a:pt x="3267066" y="3306523"/>
                  </a:moveTo>
                  <a:cubicBezTo>
                    <a:pt x="3267066" y="5132662"/>
                    <a:pt x="1804348" y="6613045"/>
                    <a:pt x="0" y="6613045"/>
                  </a:cubicBezTo>
                  <a:lnTo>
                    <a:pt x="0" y="0"/>
                  </a:lnTo>
                  <a:cubicBezTo>
                    <a:pt x="1804348" y="0"/>
                    <a:pt x="3267066" y="1480383"/>
                    <a:pt x="3267066" y="3306523"/>
                  </a:cubicBezTo>
                  <a:close/>
                </a:path>
              </a:pathLst>
            </a:custGeom>
            <a:blipFill>
              <a:blip r:embed="rId5"/>
              <a:stretch>
                <a:fillRect l="-25905" r="-25905"/>
              </a:stretch>
            </a:blipFill>
          </p:spPr>
        </p:sp>
      </p:grpSp>
      <p:sp>
        <p:nvSpPr>
          <p:cNvPr id="23" name="Freeform 23"/>
          <p:cNvSpPr/>
          <p:nvPr/>
        </p:nvSpPr>
        <p:spPr>
          <a:xfrm>
            <a:off x="14894536" y="8927759"/>
            <a:ext cx="3219060" cy="1134361"/>
          </a:xfrm>
          <a:custGeom>
            <a:avLst/>
            <a:gdLst/>
            <a:ahLst/>
            <a:cxnLst/>
            <a:rect l="l" t="t" r="r" b="b"/>
            <a:pathLst>
              <a:path w="3219060" h="1134361">
                <a:moveTo>
                  <a:pt x="0" y="0"/>
                </a:moveTo>
                <a:lnTo>
                  <a:pt x="3219060" y="0"/>
                </a:lnTo>
                <a:lnTo>
                  <a:pt x="3219060" y="1134361"/>
                </a:lnTo>
                <a:lnTo>
                  <a:pt x="0" y="11343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5436403" y="651708"/>
            <a:ext cx="10387806" cy="1245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21"/>
              </a:lnSpc>
            </a:pPr>
            <a:r>
              <a:rPr lang="en-US" sz="9146" b="1" spc="-283">
                <a:solidFill>
                  <a:srgbClr val="004485"/>
                </a:solidFill>
                <a:latin typeface="Antonio Bold"/>
                <a:ea typeface="Antonio Bold"/>
                <a:cs typeface="Antonio Bold"/>
                <a:sym typeface="Antonio Bold"/>
              </a:rPr>
              <a:t>SUW CAMPAIGN </a:t>
            </a:r>
            <a:r>
              <a:rPr lang="en-US" sz="9146" b="1" spc="-283">
                <a:solidFill>
                  <a:srgbClr val="F47925"/>
                </a:solidFill>
                <a:latin typeface="Antonio Bold"/>
                <a:ea typeface="Antonio Bold"/>
                <a:cs typeface="Antonio Bold"/>
                <a:sym typeface="Antonio Bold"/>
              </a:rPr>
              <a:t>FACTS 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945807" y="2593716"/>
            <a:ext cx="9167788" cy="5517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Goal:  $1,190,000</a:t>
            </a:r>
          </a:p>
          <a:p>
            <a:pPr algn="l">
              <a:lnSpc>
                <a:spcPts val="6207"/>
              </a:lnSpc>
            </a:pPr>
            <a:endParaRPr lang="en-US" sz="5642" spc="16">
              <a:solidFill>
                <a:srgbClr val="004485"/>
              </a:solidFill>
              <a:latin typeface="Palanquin"/>
              <a:ea typeface="Palanquin"/>
              <a:cs typeface="Palanquin"/>
              <a:sym typeface="Palanquin"/>
            </a:endParaRPr>
          </a:p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65% of donations come </a:t>
            </a:r>
          </a:p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   from individuals</a:t>
            </a:r>
          </a:p>
          <a:p>
            <a:pPr algn="l">
              <a:lnSpc>
                <a:spcPts val="6207"/>
              </a:lnSpc>
            </a:pPr>
            <a:endParaRPr lang="en-US" sz="5642" spc="16">
              <a:solidFill>
                <a:srgbClr val="004485"/>
              </a:solidFill>
              <a:latin typeface="Palanquin"/>
              <a:ea typeface="Palanquin"/>
              <a:cs typeface="Palanquin"/>
              <a:sym typeface="Palanquin"/>
            </a:endParaRPr>
          </a:p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98.5% of the money raised</a:t>
            </a:r>
          </a:p>
          <a:p>
            <a:pPr algn="l">
              <a:lnSpc>
                <a:spcPts val="6207"/>
              </a:lnSpc>
              <a:spcBef>
                <a:spcPct val="0"/>
              </a:spcBef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    stays in Schuylkill County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534028" y="-1058713"/>
            <a:ext cx="12404426" cy="12404426"/>
            <a:chOff x="0" y="0"/>
            <a:chExt cx="16539235" cy="1653923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6539235" cy="16539235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7620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48481" y="648481"/>
              <a:ext cx="15242273" cy="15242273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312280" y="1312280"/>
              <a:ext cx="13914674" cy="13914674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A00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867393" y="1867393"/>
              <a:ext cx="12804449" cy="1280444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640991" y="2640991"/>
              <a:ext cx="11257253" cy="1125725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1288654" y="1126039"/>
            <a:ext cx="15558292" cy="8607964"/>
          </a:xfrm>
          <a:custGeom>
            <a:avLst/>
            <a:gdLst/>
            <a:ahLst/>
            <a:cxnLst/>
            <a:rect l="l" t="t" r="r" b="b"/>
            <a:pathLst>
              <a:path w="15558292" h="8607964">
                <a:moveTo>
                  <a:pt x="0" y="0"/>
                </a:moveTo>
                <a:lnTo>
                  <a:pt x="15558292" y="0"/>
                </a:lnTo>
                <a:lnTo>
                  <a:pt x="15558292" y="8607963"/>
                </a:lnTo>
                <a:lnTo>
                  <a:pt x="0" y="8607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5557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5085554" y="2513504"/>
            <a:ext cx="2686164" cy="2484702"/>
          </a:xfrm>
          <a:custGeom>
            <a:avLst/>
            <a:gdLst/>
            <a:ahLst/>
            <a:cxnLst/>
            <a:rect l="l" t="t" r="r" b="b"/>
            <a:pathLst>
              <a:path w="2686164" h="2484702">
                <a:moveTo>
                  <a:pt x="0" y="0"/>
                </a:moveTo>
                <a:lnTo>
                  <a:pt x="2686165" y="0"/>
                </a:lnTo>
                <a:lnTo>
                  <a:pt x="2686165" y="2484702"/>
                </a:lnTo>
                <a:lnTo>
                  <a:pt x="0" y="2484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2234384" y="2936479"/>
            <a:ext cx="2822595" cy="1129038"/>
          </a:xfrm>
          <a:custGeom>
            <a:avLst/>
            <a:gdLst/>
            <a:ahLst/>
            <a:cxnLst/>
            <a:rect l="l" t="t" r="r" b="b"/>
            <a:pathLst>
              <a:path w="2822595" h="1129038">
                <a:moveTo>
                  <a:pt x="0" y="0"/>
                </a:moveTo>
                <a:lnTo>
                  <a:pt x="2822595" y="0"/>
                </a:lnTo>
                <a:lnTo>
                  <a:pt x="2822595" y="1129038"/>
                </a:lnTo>
                <a:lnTo>
                  <a:pt x="0" y="1129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3110644" y="477522"/>
            <a:ext cx="15177356" cy="1940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21"/>
              </a:lnSpc>
            </a:pPr>
            <a:r>
              <a:rPr lang="en-US" sz="9146" b="1" spc="-283">
                <a:solidFill>
                  <a:srgbClr val="004485"/>
                </a:solidFill>
                <a:latin typeface="Antonio Bold"/>
                <a:ea typeface="Antonio Bold"/>
                <a:cs typeface="Antonio Bold"/>
                <a:sym typeface="Antonio Bold"/>
              </a:rPr>
              <a:t>ALL SUW CAMPAIGN </a:t>
            </a:r>
            <a:r>
              <a:rPr lang="en-US" sz="9146" b="1" spc="-283">
                <a:solidFill>
                  <a:srgbClr val="F47925"/>
                </a:solidFill>
                <a:latin typeface="Antonio Bold"/>
                <a:ea typeface="Antonio Bold"/>
                <a:cs typeface="Antonio Bold"/>
                <a:sym typeface="Antonio Bold"/>
              </a:rPr>
              <a:t>PRIZES</a:t>
            </a:r>
          </a:p>
          <a:p>
            <a:pPr algn="l">
              <a:lnSpc>
                <a:spcPts val="5816"/>
              </a:lnSpc>
            </a:pPr>
            <a:r>
              <a:rPr lang="en-US" sz="5647" b="1" spc="-175">
                <a:solidFill>
                  <a:srgbClr val="D1262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</a:t>
            </a:r>
            <a:r>
              <a:rPr lang="en-US" sz="5647" spc="-175">
                <a:solidFill>
                  <a:srgbClr val="004485"/>
                </a:solidFill>
                <a:latin typeface="Noto Sans"/>
                <a:ea typeface="Noto Sans"/>
                <a:cs typeface="Noto Sans"/>
                <a:sym typeface="Noto Sans"/>
              </a:rPr>
              <a:t>ARE </a:t>
            </a:r>
            <a:r>
              <a:rPr lang="en-US" sz="5647" spc="-175">
                <a:solidFill>
                  <a:srgbClr val="F47925"/>
                </a:solidFill>
                <a:latin typeface="Noto Sans"/>
                <a:ea typeface="Noto Sans"/>
                <a:cs typeface="Noto Sans"/>
                <a:sym typeface="Noto Sans"/>
              </a:rPr>
              <a:t>DONATED</a:t>
            </a:r>
            <a:r>
              <a:rPr lang="en-US" sz="5647" spc="-175">
                <a:solidFill>
                  <a:srgbClr val="004485"/>
                </a:solidFill>
                <a:latin typeface="Noto Sans"/>
                <a:ea typeface="Noto Sans"/>
                <a:cs typeface="Noto Sans"/>
                <a:sym typeface="Noto Sans"/>
              </a:rPr>
              <a:t> BY LOCAL BUSINESSES!</a:t>
            </a:r>
          </a:p>
        </p:txBody>
      </p:sp>
      <p:sp>
        <p:nvSpPr>
          <p:cNvPr id="22" name="TextBox 22"/>
          <p:cNvSpPr txBox="1"/>
          <p:nvPr/>
        </p:nvSpPr>
        <p:spPr>
          <a:xfrm rot="581784">
            <a:off x="15576098" y="3357781"/>
            <a:ext cx="1701869" cy="814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5"/>
              </a:lnSpc>
            </a:pPr>
            <a:r>
              <a:rPr lang="en-US" sz="2854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$28,000 </a:t>
            </a:r>
          </a:p>
          <a:p>
            <a:pPr algn="ctr">
              <a:lnSpc>
                <a:spcPts val="3225"/>
              </a:lnSpc>
            </a:pPr>
            <a:r>
              <a:rPr lang="en-US" sz="2854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Value!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32837" y="9589299"/>
            <a:ext cx="1605516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Rinaldi Family Dealership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 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Bob Weaver Auto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 J. Bertolet Volkswagen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 Sands Ford of Pottsville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 WFJ Law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534028" y="-1058713"/>
            <a:ext cx="12404426" cy="12404426"/>
            <a:chOff x="0" y="0"/>
            <a:chExt cx="16539235" cy="1653923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6539235" cy="16539235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7620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48481" y="648481"/>
              <a:ext cx="15242273" cy="15242273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312280" y="1312280"/>
              <a:ext cx="13914674" cy="13914674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A00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867393" y="1867393"/>
              <a:ext cx="12804449" cy="1280444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640991" y="2640991"/>
              <a:ext cx="11257253" cy="1125725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3600936" y="2013453"/>
            <a:ext cx="14794824" cy="7947984"/>
          </a:xfrm>
          <a:custGeom>
            <a:avLst/>
            <a:gdLst/>
            <a:ahLst/>
            <a:cxnLst/>
            <a:rect l="l" t="t" r="r" b="b"/>
            <a:pathLst>
              <a:path w="14794824" h="7947984">
                <a:moveTo>
                  <a:pt x="0" y="0"/>
                </a:moveTo>
                <a:lnTo>
                  <a:pt x="14794825" y="0"/>
                </a:lnTo>
                <a:lnTo>
                  <a:pt x="14794825" y="7947984"/>
                </a:lnTo>
                <a:lnTo>
                  <a:pt x="0" y="79479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706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110644" y="439422"/>
            <a:ext cx="10097975" cy="1281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68"/>
              </a:lnSpc>
            </a:pPr>
            <a:r>
              <a:rPr lang="en-US" sz="6085" b="1" spc="-188">
                <a:solidFill>
                  <a:srgbClr val="004485"/>
                </a:solidFill>
                <a:latin typeface="Antonio Bold"/>
                <a:ea typeface="Antonio Bold"/>
                <a:cs typeface="Antonio Bold"/>
                <a:sym typeface="Antonio Bold"/>
              </a:rPr>
              <a:t>ALL SUW CAMPAIGN </a:t>
            </a:r>
            <a:r>
              <a:rPr lang="en-US" sz="6085" b="1" spc="-188">
                <a:solidFill>
                  <a:srgbClr val="F47925"/>
                </a:solidFill>
                <a:latin typeface="Antonio Bold"/>
                <a:ea typeface="Antonio Bold"/>
                <a:cs typeface="Antonio Bold"/>
                <a:sym typeface="Antonio Bold"/>
              </a:rPr>
              <a:t>PRIZES</a:t>
            </a:r>
          </a:p>
          <a:p>
            <a:pPr algn="l">
              <a:lnSpc>
                <a:spcPts val="3870"/>
              </a:lnSpc>
            </a:pPr>
            <a:r>
              <a:rPr lang="en-US" sz="3757" b="1" spc="-116">
                <a:solidFill>
                  <a:srgbClr val="D1262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</a:t>
            </a:r>
            <a:r>
              <a:rPr lang="en-US" sz="3757" spc="-116">
                <a:solidFill>
                  <a:srgbClr val="004485"/>
                </a:solidFill>
                <a:latin typeface="Noto Sans"/>
                <a:ea typeface="Noto Sans"/>
                <a:cs typeface="Noto Sans"/>
                <a:sym typeface="Noto Sans"/>
              </a:rPr>
              <a:t>ARE DONATED BY LOCAL BUSINESSES!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74</Words>
  <Application>Microsoft Office PowerPoint</Application>
  <PresentationFormat>Custom</PresentationFormat>
  <Paragraphs>17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Antonio Bold</vt:lpstr>
      <vt:lpstr>Noto Sans Bold</vt:lpstr>
      <vt:lpstr>Antonio</vt:lpstr>
      <vt:lpstr>Palanquin</vt:lpstr>
      <vt:lpstr>Calibri</vt:lpstr>
      <vt:lpstr>Arial</vt:lpstr>
      <vt:lpstr>Noto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2027 Campaign Presentation_Wegmans</dc:title>
  <dc:creator>Rebecca Woods</dc:creator>
  <cp:lastModifiedBy>Rebecca Woods</cp:lastModifiedBy>
  <cp:revision>4</cp:revision>
  <dcterms:created xsi:type="dcterms:W3CDTF">2006-08-16T00:00:00Z</dcterms:created>
  <dcterms:modified xsi:type="dcterms:W3CDTF">2026-10-02T21:02:39Z</dcterms:modified>
  <dc:identifier>DAHW5D5ttrE</dc:identifier>
</cp:coreProperties>
</file>