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ntonio" panose="020B0604020202020204" charset="0"/>
      <p:regular r:id="rId9"/>
    </p:embeddedFont>
    <p:embeddedFont>
      <p:font typeface="Antonio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oto Sans" panose="020B0502040504020204" pitchFamily="34" charset="0"/>
      <p:regular r:id="rId15"/>
    </p:embeddedFont>
    <p:embeddedFont>
      <p:font typeface="Noto Sans Bold" panose="020B0802040504020204" charset="0"/>
      <p:regular r:id="rId16"/>
    </p:embeddedFont>
    <p:embeddedFont>
      <p:font typeface="Palanquin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5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outu.be/R-KbFA21fj0?si=ls1meRPcNNf3ka3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9469" y="0"/>
            <a:ext cx="12648531" cy="10287079"/>
          </a:xfrm>
          <a:custGeom>
            <a:avLst/>
            <a:gdLst/>
            <a:ahLst/>
            <a:cxnLst/>
            <a:rect l="l" t="t" r="r" b="b"/>
            <a:pathLst>
              <a:path w="12648531" h="10287079">
                <a:moveTo>
                  <a:pt x="0" y="0"/>
                </a:moveTo>
                <a:lnTo>
                  <a:pt x="12648531" y="0"/>
                </a:lnTo>
                <a:lnTo>
                  <a:pt x="12648531" y="10287079"/>
                </a:lnTo>
                <a:lnTo>
                  <a:pt x="0" y="102870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3" r="-69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564203" y="0"/>
            <a:ext cx="11319155" cy="10287079"/>
          </a:xfrm>
          <a:custGeom>
            <a:avLst/>
            <a:gdLst/>
            <a:ahLst/>
            <a:cxnLst/>
            <a:rect l="l" t="t" r="r" b="b"/>
            <a:pathLst>
              <a:path w="11319155" h="10287079">
                <a:moveTo>
                  <a:pt x="0" y="0"/>
                </a:moveTo>
                <a:lnTo>
                  <a:pt x="11319156" y="0"/>
                </a:lnTo>
                <a:lnTo>
                  <a:pt x="11319156" y="10287079"/>
                </a:lnTo>
                <a:lnTo>
                  <a:pt x="0" y="10287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228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0368" y="4120934"/>
            <a:ext cx="5537056" cy="2045132"/>
          </a:xfrm>
          <a:custGeom>
            <a:avLst/>
            <a:gdLst/>
            <a:ahLst/>
            <a:cxnLst/>
            <a:rect l="l" t="t" r="r" b="b"/>
            <a:pathLst>
              <a:path w="5537056" h="2045132">
                <a:moveTo>
                  <a:pt x="0" y="0"/>
                </a:moveTo>
                <a:lnTo>
                  <a:pt x="5537055" y="0"/>
                </a:lnTo>
                <a:lnTo>
                  <a:pt x="5537055" y="2045132"/>
                </a:lnTo>
                <a:lnTo>
                  <a:pt x="0" y="2045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188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71C00DDF-E032-48A0-A1B9-A12CB5FA8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9450"/>
            <a:ext cx="18288000" cy="63080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01557" cy="10287000"/>
          </a:xfrm>
          <a:custGeom>
            <a:avLst/>
            <a:gdLst/>
            <a:ahLst/>
            <a:cxnLst/>
            <a:rect l="l" t="t" r="r" b="b"/>
            <a:pathLst>
              <a:path w="18301557" h="10287000">
                <a:moveTo>
                  <a:pt x="0" y="0"/>
                </a:moveTo>
                <a:lnTo>
                  <a:pt x="18301557" y="0"/>
                </a:lnTo>
                <a:lnTo>
                  <a:pt x="1830155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90703" y="0"/>
            <a:ext cx="15725179" cy="10287000"/>
          </a:xfrm>
          <a:custGeom>
            <a:avLst/>
            <a:gdLst/>
            <a:ahLst/>
            <a:cxnLst/>
            <a:rect l="l" t="t" r="r" b="b"/>
            <a:pathLst>
              <a:path w="15725179" h="10287000">
                <a:moveTo>
                  <a:pt x="0" y="0"/>
                </a:moveTo>
                <a:lnTo>
                  <a:pt x="15725179" y="0"/>
                </a:lnTo>
                <a:lnTo>
                  <a:pt x="1572517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0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4727" y="2455423"/>
            <a:ext cx="1830191" cy="1830191"/>
          </a:xfrm>
          <a:custGeom>
            <a:avLst/>
            <a:gdLst/>
            <a:ahLst/>
            <a:cxnLst/>
            <a:rect l="l" t="t" r="r" b="b"/>
            <a:pathLst>
              <a:path w="1830191" h="1830191">
                <a:moveTo>
                  <a:pt x="0" y="0"/>
                </a:moveTo>
                <a:lnTo>
                  <a:pt x="1830191" y="0"/>
                </a:lnTo>
                <a:lnTo>
                  <a:pt x="1830191" y="1830191"/>
                </a:lnTo>
                <a:lnTo>
                  <a:pt x="0" y="18301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4727" y="4190364"/>
            <a:ext cx="2196554" cy="1811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Partner </a:t>
            </a:r>
          </a:p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Agencies</a:t>
            </a:r>
          </a:p>
        </p:txBody>
      </p:sp>
      <p:sp>
        <p:nvSpPr>
          <p:cNvPr id="6" name="Freeform 6"/>
          <p:cNvSpPr/>
          <p:nvPr/>
        </p:nvSpPr>
        <p:spPr>
          <a:xfrm>
            <a:off x="348835" y="6001386"/>
            <a:ext cx="2088339" cy="140963"/>
          </a:xfrm>
          <a:custGeom>
            <a:avLst/>
            <a:gdLst/>
            <a:ahLst/>
            <a:cxnLst/>
            <a:rect l="l" t="t" r="r" b="b"/>
            <a:pathLst>
              <a:path w="2088339" h="140963">
                <a:moveTo>
                  <a:pt x="0" y="0"/>
                </a:moveTo>
                <a:lnTo>
                  <a:pt x="2088339" y="0"/>
                </a:lnTo>
                <a:lnTo>
                  <a:pt x="2088339" y="140963"/>
                </a:lnTo>
                <a:lnTo>
                  <a:pt x="0" y="14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489287" y="-751038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5082F0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5082F0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296B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0044B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0044B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6923" y="8851894"/>
            <a:ext cx="3378188" cy="160857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847" y="2361302"/>
            <a:ext cx="1421724" cy="112840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847" y="4030238"/>
            <a:ext cx="1421724" cy="112840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9847" y="6380899"/>
            <a:ext cx="1421724" cy="112840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5436403" y="651708"/>
            <a:ext cx="10387806" cy="124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21"/>
              </a:lnSpc>
            </a:pPr>
            <a:r>
              <a:rPr lang="en-US" sz="9146" b="1" spc="-283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SUW CAMPAIGN </a:t>
            </a:r>
            <a:r>
              <a:rPr lang="en-US" sz="9146" b="1" spc="-283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FACTS 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945807" y="2593716"/>
            <a:ext cx="9167788" cy="5517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Goal:  $1,190,000</a:t>
            </a:r>
          </a:p>
          <a:p>
            <a:pPr algn="l">
              <a:lnSpc>
                <a:spcPts val="6207"/>
              </a:lnSpc>
            </a:pPr>
            <a:endParaRPr lang="en-US" sz="5642" spc="16">
              <a:solidFill>
                <a:srgbClr val="004485"/>
              </a:solidFill>
              <a:latin typeface="Palanquin"/>
              <a:ea typeface="Palanquin"/>
              <a:cs typeface="Palanquin"/>
              <a:sym typeface="Palanquin"/>
            </a:endParaRP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65% of donations come </a:t>
            </a: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   from individuals</a:t>
            </a:r>
          </a:p>
          <a:p>
            <a:pPr algn="l">
              <a:lnSpc>
                <a:spcPts val="6207"/>
              </a:lnSpc>
            </a:pPr>
            <a:endParaRPr lang="en-US" sz="5642" spc="16">
              <a:solidFill>
                <a:srgbClr val="004485"/>
              </a:solidFill>
              <a:latin typeface="Palanquin"/>
              <a:ea typeface="Palanquin"/>
              <a:cs typeface="Palanquin"/>
              <a:sym typeface="Palanquin"/>
            </a:endParaRP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98.5% of the money raised</a:t>
            </a:r>
          </a:p>
          <a:p>
            <a:pPr algn="l">
              <a:lnSpc>
                <a:spcPts val="6207"/>
              </a:lnSpc>
              <a:spcBef>
                <a:spcPct val="0"/>
              </a:spcBef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    stays in Schuylkill County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34028" y="-1058713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A0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701008" y="1154614"/>
            <a:ext cx="15558292" cy="8607964"/>
          </a:xfrm>
          <a:custGeom>
            <a:avLst/>
            <a:gdLst/>
            <a:ahLst/>
            <a:cxnLst/>
            <a:rect l="l" t="t" r="r" b="b"/>
            <a:pathLst>
              <a:path w="15558292" h="8607964">
                <a:moveTo>
                  <a:pt x="0" y="0"/>
                </a:moveTo>
                <a:lnTo>
                  <a:pt x="15558292" y="0"/>
                </a:lnTo>
                <a:lnTo>
                  <a:pt x="15558292" y="8607963"/>
                </a:lnTo>
                <a:lnTo>
                  <a:pt x="0" y="8607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555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085554" y="2513504"/>
            <a:ext cx="2686164" cy="2484702"/>
          </a:xfrm>
          <a:custGeom>
            <a:avLst/>
            <a:gdLst/>
            <a:ahLst/>
            <a:cxnLst/>
            <a:rect l="l" t="t" r="r" b="b"/>
            <a:pathLst>
              <a:path w="2686164" h="2484702">
                <a:moveTo>
                  <a:pt x="0" y="0"/>
                </a:moveTo>
                <a:lnTo>
                  <a:pt x="2686165" y="0"/>
                </a:lnTo>
                <a:lnTo>
                  <a:pt x="2686165" y="2484702"/>
                </a:lnTo>
                <a:lnTo>
                  <a:pt x="0" y="2484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110644" y="477522"/>
            <a:ext cx="15177356" cy="1940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21"/>
              </a:lnSpc>
            </a:pPr>
            <a:r>
              <a:rPr lang="en-US" sz="9146" b="1" spc="-283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ALL SUW CAMPAIGN </a:t>
            </a:r>
            <a:r>
              <a:rPr lang="en-US" sz="9146" b="1" spc="-283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PRIZES</a:t>
            </a:r>
          </a:p>
          <a:p>
            <a:pPr algn="l">
              <a:lnSpc>
                <a:spcPts val="5816"/>
              </a:lnSpc>
            </a:pPr>
            <a:r>
              <a:rPr lang="en-US" sz="5647" b="1" spc="-175">
                <a:solidFill>
                  <a:srgbClr val="D12626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     </a:t>
            </a:r>
            <a:r>
              <a:rPr lang="en-US" sz="5647" spc="-175">
                <a:solidFill>
                  <a:srgbClr val="004485"/>
                </a:solidFill>
                <a:latin typeface="Noto Sans"/>
                <a:ea typeface="Noto Sans"/>
                <a:cs typeface="Noto Sans"/>
                <a:sym typeface="Noto Sans"/>
              </a:rPr>
              <a:t>ARE DONATED BY LOCAL BUSINESSES!</a:t>
            </a:r>
          </a:p>
        </p:txBody>
      </p:sp>
      <p:sp>
        <p:nvSpPr>
          <p:cNvPr id="21" name="TextBox 21"/>
          <p:cNvSpPr txBox="1"/>
          <p:nvPr/>
        </p:nvSpPr>
        <p:spPr>
          <a:xfrm rot="581784">
            <a:off x="15576098" y="3357781"/>
            <a:ext cx="1701869" cy="814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5"/>
              </a:lnSpc>
            </a:pPr>
            <a:r>
              <a:rPr lang="en-US" sz="2854" b="1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$28,000 </a:t>
            </a:r>
          </a:p>
          <a:p>
            <a:pPr algn="ctr">
              <a:lnSpc>
                <a:spcPts val="3225"/>
              </a:lnSpc>
            </a:pPr>
            <a:r>
              <a:rPr lang="en-US" sz="2854" b="1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Value!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837" y="9589299"/>
            <a:ext cx="1605516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Rinaldi Family Dealership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 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Bob Weaver Auto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J. Bertolet Volkswagen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Sands Ford of Pottsville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WFJ Law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34028" y="-1058713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A0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3600936" y="2013453"/>
            <a:ext cx="14794824" cy="7947984"/>
          </a:xfrm>
          <a:custGeom>
            <a:avLst/>
            <a:gdLst/>
            <a:ahLst/>
            <a:cxnLst/>
            <a:rect l="l" t="t" r="r" b="b"/>
            <a:pathLst>
              <a:path w="14794824" h="7947984">
                <a:moveTo>
                  <a:pt x="0" y="0"/>
                </a:moveTo>
                <a:lnTo>
                  <a:pt x="14794825" y="0"/>
                </a:lnTo>
                <a:lnTo>
                  <a:pt x="14794825" y="7947984"/>
                </a:lnTo>
                <a:lnTo>
                  <a:pt x="0" y="7947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706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110644" y="439422"/>
            <a:ext cx="10097975" cy="128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68"/>
              </a:lnSpc>
            </a:pPr>
            <a:r>
              <a:rPr lang="en-US" sz="6085" b="1" spc="-188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ALL SUW CAMPAIGN </a:t>
            </a:r>
            <a:r>
              <a:rPr lang="en-US" sz="6085" b="1" spc="-188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PRIZES</a:t>
            </a:r>
          </a:p>
          <a:p>
            <a:pPr algn="l">
              <a:lnSpc>
                <a:spcPts val="3870"/>
              </a:lnSpc>
            </a:pPr>
            <a:r>
              <a:rPr lang="en-US" sz="3757" b="1" spc="-116">
                <a:solidFill>
                  <a:srgbClr val="D12626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     </a:t>
            </a:r>
            <a:r>
              <a:rPr lang="en-US" sz="3757" spc="-116">
                <a:solidFill>
                  <a:srgbClr val="004485"/>
                </a:solidFill>
                <a:latin typeface="Noto Sans"/>
                <a:ea typeface="Noto Sans"/>
                <a:cs typeface="Noto Sans"/>
                <a:sym typeface="Noto Sans"/>
              </a:rPr>
              <a:t>ARE DONATED BY LOCAL BUSINESSES!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5718" cy="10364466"/>
          </a:xfrm>
          <a:custGeom>
            <a:avLst/>
            <a:gdLst/>
            <a:ahLst/>
            <a:cxnLst/>
            <a:rect l="l" t="t" r="r" b="b"/>
            <a:pathLst>
              <a:path w="18425718" h="10364466">
                <a:moveTo>
                  <a:pt x="0" y="0"/>
                </a:moveTo>
                <a:lnTo>
                  <a:pt x="18425718" y="0"/>
                </a:lnTo>
                <a:lnTo>
                  <a:pt x="18425718" y="10364466"/>
                </a:lnTo>
                <a:lnTo>
                  <a:pt x="0" y="1036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74</Words>
  <Application>Microsoft Office PowerPoint</Application>
  <PresentationFormat>Custom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Noto Sans</vt:lpstr>
      <vt:lpstr>Arial</vt:lpstr>
      <vt:lpstr>Calibri</vt:lpstr>
      <vt:lpstr>Antonio Bold</vt:lpstr>
      <vt:lpstr>Noto Sans Bold</vt:lpstr>
      <vt:lpstr>Antonio</vt:lpstr>
      <vt:lpstr>Palanquin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2027 Campaign Presentation</dc:title>
  <dc:creator>Rebecca Woods</dc:creator>
  <cp:lastModifiedBy>Rebecca Woods</cp:lastModifiedBy>
  <cp:revision>4</cp:revision>
  <dcterms:created xsi:type="dcterms:W3CDTF">2006-08-16T00:00:00Z</dcterms:created>
  <dcterms:modified xsi:type="dcterms:W3CDTF">2026-08-14T21:26:34Z</dcterms:modified>
  <dc:identifier>DAHSM0sSFzQ</dc:identifier>
</cp:coreProperties>
</file>